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355" r:id="rId2"/>
    <p:sldId id="430" r:id="rId3"/>
    <p:sldId id="431" r:id="rId4"/>
    <p:sldId id="357" r:id="rId5"/>
    <p:sldId id="358" r:id="rId6"/>
    <p:sldId id="381" r:id="rId7"/>
    <p:sldId id="415" r:id="rId8"/>
    <p:sldId id="432" r:id="rId9"/>
    <p:sldId id="361" r:id="rId10"/>
    <p:sldId id="367" r:id="rId11"/>
    <p:sldId id="362" r:id="rId12"/>
    <p:sldId id="363" r:id="rId13"/>
    <p:sldId id="368" r:id="rId14"/>
    <p:sldId id="364" r:id="rId15"/>
    <p:sldId id="365" r:id="rId16"/>
    <p:sldId id="366" r:id="rId17"/>
    <p:sldId id="388" r:id="rId18"/>
    <p:sldId id="383" r:id="rId19"/>
    <p:sldId id="409" r:id="rId20"/>
    <p:sldId id="433" r:id="rId21"/>
    <p:sldId id="390" r:id="rId22"/>
    <p:sldId id="391" r:id="rId23"/>
    <p:sldId id="392" r:id="rId24"/>
    <p:sldId id="434" r:id="rId25"/>
    <p:sldId id="393" r:id="rId26"/>
    <p:sldId id="385" r:id="rId27"/>
    <p:sldId id="435" r:id="rId28"/>
    <p:sldId id="258" r:id="rId29"/>
    <p:sldId id="436" r:id="rId30"/>
    <p:sldId id="450" r:id="rId31"/>
    <p:sldId id="451" r:id="rId32"/>
    <p:sldId id="372" r:id="rId33"/>
    <p:sldId id="437" r:id="rId34"/>
    <p:sldId id="302" r:id="rId35"/>
    <p:sldId id="307" r:id="rId36"/>
    <p:sldId id="369" r:id="rId37"/>
    <p:sldId id="308" r:id="rId38"/>
    <p:sldId id="309" r:id="rId39"/>
    <p:sldId id="310" r:id="rId40"/>
    <p:sldId id="311" r:id="rId41"/>
    <p:sldId id="312" r:id="rId42"/>
    <p:sldId id="417" r:id="rId43"/>
    <p:sldId id="418" r:id="rId44"/>
    <p:sldId id="419" r:id="rId45"/>
    <p:sldId id="438" r:id="rId46"/>
    <p:sldId id="317" r:id="rId47"/>
    <p:sldId id="318" r:id="rId48"/>
    <p:sldId id="319" r:id="rId49"/>
    <p:sldId id="320" r:id="rId50"/>
    <p:sldId id="321" r:id="rId51"/>
    <p:sldId id="420" r:id="rId52"/>
    <p:sldId id="322" r:id="rId53"/>
    <p:sldId id="323" r:id="rId54"/>
    <p:sldId id="324" r:id="rId55"/>
    <p:sldId id="325" r:id="rId56"/>
    <p:sldId id="424" r:id="rId57"/>
    <p:sldId id="327" r:id="rId58"/>
    <p:sldId id="328" r:id="rId59"/>
    <p:sldId id="329" r:id="rId60"/>
    <p:sldId id="330" r:id="rId61"/>
    <p:sldId id="331" r:id="rId62"/>
    <p:sldId id="332" r:id="rId63"/>
    <p:sldId id="334" r:id="rId64"/>
    <p:sldId id="335" r:id="rId65"/>
    <p:sldId id="336" r:id="rId66"/>
    <p:sldId id="337" r:id="rId67"/>
    <p:sldId id="422" r:id="rId68"/>
    <p:sldId id="339" r:id="rId69"/>
    <p:sldId id="340" r:id="rId70"/>
    <p:sldId id="341" r:id="rId71"/>
    <p:sldId id="421" r:id="rId72"/>
    <p:sldId id="296" r:id="rId73"/>
    <p:sldId id="297" r:id="rId74"/>
    <p:sldId id="298" r:id="rId75"/>
    <p:sldId id="370" r:id="rId76"/>
    <p:sldId id="439" r:id="rId77"/>
    <p:sldId id="300" r:id="rId78"/>
    <p:sldId id="301" r:id="rId79"/>
    <p:sldId id="343" r:id="rId80"/>
    <p:sldId id="452" r:id="rId81"/>
    <p:sldId id="440" r:id="rId82"/>
    <p:sldId id="346" r:id="rId83"/>
    <p:sldId id="441" r:id="rId84"/>
    <p:sldId id="442" r:id="rId85"/>
    <p:sldId id="371" r:id="rId86"/>
    <p:sldId id="376" r:id="rId87"/>
    <p:sldId id="443" r:id="rId88"/>
    <p:sldId id="398" r:id="rId89"/>
    <p:sldId id="444" r:id="rId90"/>
    <p:sldId id="447" r:id="rId91"/>
    <p:sldId id="448" r:id="rId92"/>
    <p:sldId id="395" r:id="rId93"/>
    <p:sldId id="396" r:id="rId94"/>
    <p:sldId id="449" r:id="rId95"/>
    <p:sldId id="378" r:id="rId96"/>
    <p:sldId id="429" r:id="rId97"/>
    <p:sldId id="379" r:id="rId98"/>
    <p:sldId id="350" r:id="rId99"/>
    <p:sldId id="446" r:id="rId100"/>
    <p:sldId id="380" r:id="rId101"/>
    <p:sldId id="351" r:id="rId102"/>
    <p:sldId id="427" r:id="rId103"/>
    <p:sldId id="352" r:id="rId104"/>
    <p:sldId id="375" r:id="rId105"/>
    <p:sldId id="406" r:id="rId106"/>
    <p:sldId id="407" r:id="rId107"/>
    <p:sldId id="408" r:id="rId108"/>
    <p:sldId id="428" r:id="rId10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C33"/>
    <a:srgbClr val="2B7985"/>
    <a:srgbClr val="1B4D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CCEB-2223-4523-B88D-4F8611CFE98D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E5F8B-6EFD-41AF-BF9F-CC217227B6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Chiffres donnés car ils sont parlant, ça donne un côté universel (aspect international). Effet impactant: économie de l’attention.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A6CD9-4581-6C4E-9BEB-CE76721766A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408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ADD4-B1E6-401D-A2D6-53A204C996F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9ADD4-B1E6-401D-A2D6-53A204C996F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e de titre">
  <p:cSld name="5_Diapositive de titr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9"/>
          <p:cNvSpPr/>
          <p:nvPr/>
        </p:nvSpPr>
        <p:spPr>
          <a:xfrm>
            <a:off x="1414938" y="2453640"/>
            <a:ext cx="6314122" cy="1950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69"/>
          <p:cNvSpPr txBox="1">
            <a:spLocks noGrp="1"/>
          </p:cNvSpPr>
          <p:nvPr>
            <p:ph type="title"/>
          </p:nvPr>
        </p:nvSpPr>
        <p:spPr>
          <a:xfrm>
            <a:off x="1414937" y="2538768"/>
            <a:ext cx="6314122" cy="195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ranklin Gothic"/>
              <a:buNone/>
              <a:defRPr sz="54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20;p69"/>
          <p:cNvGrpSpPr/>
          <p:nvPr/>
        </p:nvGrpSpPr>
        <p:grpSpPr>
          <a:xfrm>
            <a:off x="0" y="2"/>
            <a:ext cx="9144000" cy="6858003"/>
            <a:chOff x="0" y="1"/>
            <a:chExt cx="12192000" cy="6858003"/>
          </a:xfrm>
        </p:grpSpPr>
        <p:sp>
          <p:nvSpPr>
            <p:cNvPr id="21" name="Google Shape;21;p69"/>
            <p:cNvSpPr/>
            <p:nvPr/>
          </p:nvSpPr>
          <p:spPr>
            <a:xfrm>
              <a:off x="0" y="1"/>
              <a:ext cx="12192000" cy="6858003"/>
            </a:xfrm>
            <a:custGeom>
              <a:avLst/>
              <a:gdLst/>
              <a:ahLst/>
              <a:cxnLst/>
              <a:rect l="l" t="t" r="r" b="b"/>
              <a:pathLst>
                <a:path w="11841571" h="6542037" extrusionOk="0">
                  <a:moveTo>
                    <a:pt x="11841571" y="0"/>
                  </a:moveTo>
                  <a:lnTo>
                    <a:pt x="11841571" y="6542034"/>
                  </a:lnTo>
                  <a:lnTo>
                    <a:pt x="11841046" y="6542034"/>
                  </a:lnTo>
                  <a:lnTo>
                    <a:pt x="11841046" y="6542037"/>
                  </a:lnTo>
                  <a:lnTo>
                    <a:pt x="216000" y="6542037"/>
                  </a:lnTo>
                  <a:lnTo>
                    <a:pt x="216000" y="6542034"/>
                  </a:lnTo>
                  <a:lnTo>
                    <a:pt x="0" y="6542034"/>
                  </a:lnTo>
                  <a:lnTo>
                    <a:pt x="216000" y="6326034"/>
                  </a:lnTo>
                  <a:lnTo>
                    <a:pt x="216000" y="6326037"/>
                  </a:lnTo>
                  <a:lnTo>
                    <a:pt x="11625571" y="6326037"/>
                  </a:lnTo>
                  <a:lnTo>
                    <a:pt x="11625571" y="216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p69"/>
            <p:cNvSpPr/>
            <p:nvPr/>
          </p:nvSpPr>
          <p:spPr>
            <a:xfrm>
              <a:off x="0" y="1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1841571" h="6542034" extrusionOk="0">
                  <a:moveTo>
                    <a:pt x="0" y="0"/>
                  </a:moveTo>
                  <a:lnTo>
                    <a:pt x="2" y="0"/>
                  </a:lnTo>
                  <a:lnTo>
                    <a:pt x="216000" y="0"/>
                  </a:lnTo>
                  <a:lnTo>
                    <a:pt x="11625571" y="0"/>
                  </a:lnTo>
                  <a:lnTo>
                    <a:pt x="11625572" y="0"/>
                  </a:lnTo>
                  <a:lnTo>
                    <a:pt x="11841571" y="0"/>
                  </a:lnTo>
                  <a:lnTo>
                    <a:pt x="11625572" y="215999"/>
                  </a:lnTo>
                  <a:lnTo>
                    <a:pt x="11625572" y="216000"/>
                  </a:lnTo>
                  <a:lnTo>
                    <a:pt x="11625571" y="216000"/>
                  </a:lnTo>
                  <a:lnTo>
                    <a:pt x="216000" y="216000"/>
                  </a:lnTo>
                  <a:lnTo>
                    <a:pt x="216000" y="6326034"/>
                  </a:lnTo>
                  <a:lnTo>
                    <a:pt x="0" y="65420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7096"/>
            <a:ext cx="7200900" cy="1117928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CF3B8D28-DDCD-4D09-8895-90C1E92C0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900" y="87265"/>
            <a:ext cx="1714500" cy="137160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sz="quarter" idx="12"/>
          </p:nvPr>
        </p:nvSpPr>
        <p:spPr>
          <a:xfrm>
            <a:off x="457199" y="1582707"/>
            <a:ext cx="8229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FDC - Webinaire de formation à l'animation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4DEB2-D4E9-9643-BC0F-732CC0F3DC1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088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739A-8F01-466B-A41E-9378C5F411A8}" type="datetimeFigureOut">
              <a:rPr lang="fr-FR" smtClean="0"/>
              <a:pPr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F2EB-C616-499D-A5C6-C94E8BA192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6" y="0"/>
            <a:ext cx="9138733" cy="68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43636" y="1714488"/>
            <a:ext cx="2428892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Logo en lien avec l’organisation d’accueil (université, entreprise, </a:t>
            </a:r>
            <a:r>
              <a:rPr lang="fr-FR" dirty="0" err="1" smtClean="0">
                <a:solidFill>
                  <a:schemeClr val="tx1"/>
                </a:solidFill>
              </a:rPr>
              <a:t>admin</a:t>
            </a:r>
            <a:r>
              <a:rPr lang="fr-FR" dirty="0" smtClean="0">
                <a:solidFill>
                  <a:schemeClr val="tx1"/>
                </a:solidFill>
              </a:rPr>
              <a:t> publique, etc.) ou l’évènement (festival, etc.)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87"/>
          <a:stretch>
            <a:fillRect/>
          </a:stretch>
        </p:blipFill>
        <p:spPr bwMode="auto">
          <a:xfrm>
            <a:off x="0" y="2143116"/>
            <a:ext cx="9144000" cy="21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349710"/>
            <a:ext cx="6929486" cy="15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400175"/>
            <a:ext cx="73818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82786"/>
          <a:stretch>
            <a:fillRect/>
          </a:stretch>
        </p:blipFill>
        <p:spPr bwMode="auto">
          <a:xfrm>
            <a:off x="1076326" y="5715016"/>
            <a:ext cx="69246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ATTENTION - Commune du Grand-Le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929282"/>
            <a:ext cx="928718" cy="928718"/>
          </a:xfrm>
          <a:prstGeom prst="rect">
            <a:avLst/>
          </a:prstGeom>
          <a:noFill/>
        </p:spPr>
      </p:pic>
      <p:pic>
        <p:nvPicPr>
          <p:cNvPr id="7" name="Picture 2" descr="ATTENTION - Commune du Grand-Le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929282"/>
            <a:ext cx="928718" cy="928718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6350" y="895350"/>
            <a:ext cx="6591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14348" y="1214422"/>
            <a:ext cx="7715304" cy="4893647"/>
          </a:xfrm>
          <a:prstGeom prst="rect">
            <a:avLst/>
          </a:prstGeom>
          <a:solidFill>
            <a:srgbClr val="F9BC33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endParaRPr lang="fr-FR" sz="36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« Heureuse coïncidence que ce que nous devons faire pour survivre est aussi ce que nous devrions faire pour être heureux »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Jason </a:t>
            </a:r>
            <a:r>
              <a:rPr lang="fr-FR" sz="3600" b="1" dirty="0" err="1" smtClean="0">
                <a:solidFill>
                  <a:schemeClr val="bg1"/>
                </a:solidFill>
                <a:latin typeface="Nunito" pitchFamily="2" charset="0"/>
              </a:rPr>
              <a:t>Hickel</a:t>
            </a:r>
            <a:endParaRPr lang="fr-FR" sz="36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endParaRPr lang="fr-FR" sz="36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430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/>
              <a:t>EN RÉSUMÉ</a:t>
            </a:r>
            <a:endParaRPr lang="fr-FR" dirty="0"/>
          </a:p>
        </p:txBody>
      </p:sp>
      <p:pic>
        <p:nvPicPr>
          <p:cNvPr id="4" name="Picture 2" descr="ATTENTION - Commune du Grand-Lem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928718" cy="928718"/>
          </a:xfrm>
          <a:prstGeom prst="rect">
            <a:avLst/>
          </a:prstGeom>
          <a:noFill/>
        </p:spPr>
      </p:pic>
      <p:pic>
        <p:nvPicPr>
          <p:cNvPr id="5" name="Picture 2" descr="ATTENTION - Commune du Grand-Lem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786034"/>
            <a:ext cx="928718" cy="928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928802"/>
            <a:ext cx="84773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15370" cy="55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73011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Google Shape;304;p107"/>
          <p:cNvSpPr txBox="1">
            <a:spLocks/>
          </p:cNvSpPr>
          <p:nvPr/>
        </p:nvSpPr>
        <p:spPr>
          <a:xfrm>
            <a:off x="0" y="1857364"/>
            <a:ext cx="9144000" cy="2503497"/>
          </a:xfrm>
          <a:prstGeom prst="rect">
            <a:avLst/>
          </a:prstGeom>
          <a:solidFill>
            <a:srgbClr val="2B798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lvl="0" algn="ctr">
              <a:lnSpc>
                <a:spcPct val="125000"/>
              </a:lnSpc>
              <a:buSzPts val="5400"/>
            </a:pPr>
            <a:r>
              <a:rPr lang="fr-FR" sz="4400" b="1" dirty="0" smtClean="0">
                <a:solidFill>
                  <a:schemeClr val="bg1"/>
                </a:solidFill>
                <a:latin typeface="Nunito" pitchFamily="2" charset="0"/>
              </a:rPr>
              <a:t>Conclusion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87"/>
          <a:stretch>
            <a:fillRect/>
          </a:stretch>
        </p:blipFill>
        <p:spPr bwMode="auto">
          <a:xfrm>
            <a:off x="0" y="2143116"/>
            <a:ext cx="9144000" cy="21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349710"/>
            <a:ext cx="6929486" cy="15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857892"/>
            <a:ext cx="101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6275"/>
            <a:ext cx="9144000" cy="533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38583"/>
          <a:stretch>
            <a:fillRect/>
          </a:stretch>
        </p:blipFill>
        <p:spPr bwMode="auto">
          <a:xfrm>
            <a:off x="500034" y="500042"/>
            <a:ext cx="800105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60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18197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000768"/>
            <a:ext cx="101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ocuments\ProSense\Projet Coach TE\Ateliers d'intelligence collective\La Fresque du Climat\English workshop\Climate Fresk\Documents to print\11. Global direct primary energy consump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69607" cy="491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358214" cy="5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857364"/>
            <a:ext cx="828680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0034" y="5572140"/>
            <a:ext cx="828680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0034" y="2428868"/>
            <a:ext cx="25717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43240" y="2428868"/>
            <a:ext cx="38576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2910" y="2928934"/>
            <a:ext cx="67866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596" y="3643314"/>
            <a:ext cx="82868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42910" y="4071942"/>
            <a:ext cx="192885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43174" y="4143380"/>
            <a:ext cx="564360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00034" y="4572008"/>
            <a:ext cx="564360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357694"/>
            <a:ext cx="59257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6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42985"/>
            <a:ext cx="9144000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143380"/>
            <a:ext cx="300036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000364" y="4572008"/>
            <a:ext cx="7858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86182" y="4572008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2B79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Synthèse de la Fresque en 1 minute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2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7158" y="5143512"/>
            <a:ext cx="864399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Nunito" pitchFamily="2" charset="0"/>
              </a:rPr>
              <a:t>3. </a:t>
            </a:r>
            <a:r>
              <a:rPr lang="fr-FR" sz="3000" b="1" dirty="0" smtClean="0">
                <a:latin typeface="Nunito" pitchFamily="2" charset="0"/>
              </a:rPr>
              <a:t>Voyage dans le monde d’après </a:t>
            </a:r>
            <a:r>
              <a:rPr lang="fr-FR" sz="3000" dirty="0" smtClean="0">
                <a:latin typeface="Nunito" pitchFamily="2" charset="0"/>
              </a:rPr>
              <a:t>: discussion, acquisition des </a:t>
            </a:r>
            <a:r>
              <a:rPr lang="fr-FR" sz="3000" b="1" dirty="0" smtClean="0">
                <a:latin typeface="Nunito" pitchFamily="2" charset="0"/>
              </a:rPr>
              <a:t>ordres de grandeur </a:t>
            </a:r>
            <a:r>
              <a:rPr lang="fr-FR" sz="3000" dirty="0" smtClean="0">
                <a:latin typeface="Nunito" pitchFamily="2" charset="0"/>
              </a:rPr>
              <a:t>et idéation de vos </a:t>
            </a:r>
            <a:r>
              <a:rPr lang="fr-FR" sz="3000" b="1" dirty="0" smtClean="0">
                <a:latin typeface="Nunito" pitchFamily="2" charset="0"/>
              </a:rPr>
              <a:t>solutions</a:t>
            </a:r>
            <a:endParaRPr lang="fr-FR" sz="3000" b="1" dirty="0">
              <a:latin typeface="Nunito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3714752"/>
            <a:ext cx="86439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Nunito" pitchFamily="2" charset="0"/>
              </a:rPr>
              <a:t>2. Créativité &amp; ancrage des </a:t>
            </a:r>
            <a:r>
              <a:rPr lang="fr-FR" sz="3000" b="1" dirty="0" smtClean="0">
                <a:latin typeface="Nunito" pitchFamily="2" charset="0"/>
              </a:rPr>
              <a:t>idées-clés</a:t>
            </a:r>
            <a:endParaRPr lang="fr-FR" sz="3000" b="1" dirty="0">
              <a:latin typeface="Nunito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1857364"/>
            <a:ext cx="864399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Nunito" pitchFamily="2" charset="0"/>
              </a:rPr>
              <a:t>1. Diagnostic : </a:t>
            </a:r>
            <a:r>
              <a:rPr lang="fr-FR" sz="3000" b="1" dirty="0" smtClean="0">
                <a:latin typeface="Nunito" pitchFamily="2" charset="0"/>
              </a:rPr>
              <a:t>causes</a:t>
            </a:r>
            <a:r>
              <a:rPr lang="fr-FR" sz="3000" dirty="0" smtClean="0">
                <a:latin typeface="Nunito" pitchFamily="2" charset="0"/>
              </a:rPr>
              <a:t> et </a:t>
            </a:r>
            <a:r>
              <a:rPr lang="fr-FR" sz="3000" b="1" dirty="0" smtClean="0">
                <a:latin typeface="Nunito" pitchFamily="2" charset="0"/>
              </a:rPr>
              <a:t>conséquences</a:t>
            </a:r>
            <a:r>
              <a:rPr lang="fr-FR" sz="3000" dirty="0" smtClean="0">
                <a:latin typeface="Nunito" pitchFamily="2" charset="0"/>
              </a:rPr>
              <a:t> du dérèglement climatique</a:t>
            </a:r>
            <a:endParaRPr lang="fr-FR" sz="3000" b="1" dirty="0">
              <a:latin typeface="Nunit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3357562"/>
            <a:ext cx="835824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57126" y="5000636"/>
            <a:ext cx="8786874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14282" y="1643050"/>
            <a:ext cx="835824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1500174"/>
            <a:ext cx="7643866" cy="3000396"/>
          </a:xfrm>
          <a:prstGeom prst="rect">
            <a:avLst/>
          </a:prstGeom>
          <a:solidFill>
            <a:srgbClr val="00ACB3"/>
          </a:solidFill>
          <a:ln>
            <a:solidFill>
              <a:srgbClr val="00A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Pourquoi n’y a-t-il pas de carte « solution » dans </a:t>
            </a:r>
            <a:br>
              <a:rPr lang="fr-FR" sz="4800" dirty="0" smtClean="0"/>
            </a:br>
            <a:r>
              <a:rPr lang="fr-FR" sz="4800" dirty="0" smtClean="0"/>
              <a:t>La Fresque du Climat ?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88987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Nunito" pitchFamily="2" charset="0"/>
            </a:endParaRPr>
          </a:p>
          <a:p>
            <a:pPr algn="ctr">
              <a:buNone/>
            </a:pPr>
            <a:endParaRPr lang="fr-FR" sz="1600" dirty="0" smtClean="0">
              <a:latin typeface="Nunito" pitchFamily="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3600" dirty="0" smtClean="0"/>
              <a:t>1) parce que les rapports du GIEC ne donne pas un seul chemin mais modélise de possibles scénarios pour l'avenir en fonction de ce que déciderons les sociétés humaines</a:t>
            </a:r>
            <a:endParaRPr lang="fr-FR" sz="3600" dirty="0">
              <a:latin typeface="Nuni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4346" y="1403367"/>
            <a:ext cx="9358346" cy="5668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2) parce que les solutions sont à trouver ensemble</a:t>
            </a:r>
            <a:br>
              <a:rPr lang="fr-FR" sz="4000" dirty="0" smtClean="0"/>
            </a:br>
            <a:r>
              <a:rPr lang="fr-FR" sz="4000" dirty="0" smtClean="0"/>
              <a:t>       =&gt; Les solutions sont en effet une question "politique" au sens d'arbitrer entre plusieurs options possibles. 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L'atelier s'intéresse aux leviers d’actions des participants et non à ceux des absents</a:t>
            </a:r>
            <a:endParaRPr lang="fr-FR" sz="4800" dirty="0">
              <a:latin typeface="Nunit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86058"/>
            <a:ext cx="8858280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2876" y="4857760"/>
            <a:ext cx="8858280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4346" y="1403367"/>
            <a:ext cx="9358346" cy="5668971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  <a:buNone/>
            </a:pPr>
            <a:r>
              <a:rPr lang="fr-FR" sz="4000" dirty="0" smtClean="0"/>
              <a:t>3) parce que les solutions proposées diffèrent d'un individu à l'autre </a:t>
            </a:r>
            <a:br>
              <a:rPr lang="fr-FR" sz="4000" dirty="0" smtClean="0"/>
            </a:br>
            <a:r>
              <a:rPr lang="fr-FR" sz="4000" dirty="0" smtClean="0"/>
              <a:t>       =&gt; les solutions que chacun est capable d’accepter dépend de son niveau de conscience au sujet des causes et conséquences du dérèglement climatique</a:t>
            </a:r>
            <a:endParaRPr lang="fr-FR" sz="4800" dirty="0">
              <a:latin typeface="Nunit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6" y="3000372"/>
            <a:ext cx="8929718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1500174"/>
            <a:ext cx="7643866" cy="3000396"/>
          </a:xfrm>
          <a:prstGeom prst="rect">
            <a:avLst/>
          </a:prstGeom>
          <a:solidFill>
            <a:srgbClr val="00ACB3"/>
          </a:solidFill>
          <a:ln>
            <a:solidFill>
              <a:srgbClr val="00A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buNone/>
            </a:pPr>
            <a:r>
              <a:rPr lang="fr-FR" sz="4800" dirty="0" smtClean="0">
                <a:latin typeface="Nunito" pitchFamily="2" charset="0"/>
              </a:rPr>
              <a:t>De quoi dépend le niveau de conscience de chacun sur la crise climatique ?</a:t>
            </a:r>
            <a:endParaRPr lang="fr-FR" sz="4800" dirty="0">
              <a:latin typeface="Nuni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400" dirty="0" smtClean="0"/>
              <a:t>1) de ses émotions (cœur)</a:t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2) de ses connaissances (tête)</a:t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3) de son pouvoir d'action (jambes)</a:t>
            </a:r>
            <a:endParaRPr lang="fr-FR" sz="5400" dirty="0">
              <a:latin typeface="Nunit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290" y="1643050"/>
            <a:ext cx="642942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14414" y="2928934"/>
            <a:ext cx="7072362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7158" y="4214818"/>
            <a:ext cx="8429684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57694"/>
            <a:ext cx="59257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6263"/>
            <a:ext cx="9162251" cy="51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143380"/>
            <a:ext cx="3643338" cy="9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2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1438" y="3373939"/>
            <a:ext cx="900115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Nunito" pitchFamily="2" charset="0"/>
              </a:rPr>
              <a:t>3. </a:t>
            </a:r>
            <a:r>
              <a:rPr lang="fr-FR" sz="4400" b="1" dirty="0" smtClean="0">
                <a:latin typeface="Nunito" pitchFamily="2" charset="0"/>
              </a:rPr>
              <a:t>Voyage dans le monde d’après </a:t>
            </a:r>
            <a:endParaRPr lang="fr-FR" sz="4400" dirty="0" smtClean="0">
              <a:latin typeface="Nunito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1857364"/>
            <a:ext cx="864399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Nunito" pitchFamily="2" charset="0"/>
              </a:rPr>
              <a:t>1. Diagnostic : </a:t>
            </a:r>
            <a:r>
              <a:rPr lang="fr-FR" sz="3000" b="1" dirty="0" smtClean="0">
                <a:latin typeface="Nunito" pitchFamily="2" charset="0"/>
              </a:rPr>
              <a:t>causes</a:t>
            </a:r>
            <a:r>
              <a:rPr lang="fr-FR" sz="3000" dirty="0" smtClean="0">
                <a:latin typeface="Nunito" pitchFamily="2" charset="0"/>
              </a:rPr>
              <a:t> et </a:t>
            </a:r>
            <a:r>
              <a:rPr lang="fr-FR" sz="3000" b="1" dirty="0" smtClean="0">
                <a:latin typeface="Nunito" pitchFamily="2" charset="0"/>
              </a:rPr>
              <a:t>conséquences</a:t>
            </a:r>
            <a:r>
              <a:rPr lang="fr-FR" sz="3000" dirty="0" smtClean="0">
                <a:latin typeface="Nunito" pitchFamily="2" charset="0"/>
              </a:rPr>
              <a:t> du dérèglement climatique</a:t>
            </a:r>
            <a:endParaRPr lang="fr-FR" sz="3000" b="1" dirty="0">
              <a:latin typeface="Nunit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285860"/>
            <a:ext cx="8358246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5072074"/>
            <a:ext cx="892971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7" y="0"/>
            <a:ext cx="91282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2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4214818"/>
            <a:ext cx="8215370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CDA13F4A-6AAF-4AB3-9FFF-A61A7AFE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054" y="0"/>
            <a:ext cx="9191054" cy="1065857"/>
          </a:xfrm>
          <a:solidFill>
            <a:srgbClr val="00ACB3"/>
          </a:solidFill>
        </p:spPr>
        <p:txBody>
          <a:bodyPr/>
          <a:lstStyle/>
          <a:p>
            <a:r>
              <a:rPr lang="fr" dirty="0">
                <a:solidFill>
                  <a:schemeClr val="bg1"/>
                </a:solidFill>
              </a:rPr>
              <a:t>Quelques chiffres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09C00E-10D8-4E75-81F2-8061D3F32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4DEB2-D4E9-9643-BC0F-732CC0F3DC1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Google Shape;484;p10">
            <a:extLst>
              <a:ext uri="{FF2B5EF4-FFF2-40B4-BE49-F238E27FC236}">
                <a16:creationId xmlns:a16="http://schemas.microsoft.com/office/drawing/2014/main" xmlns="" id="{2C6FF260-E2A3-4914-9F4C-B75A60E7162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49445" y="1320341"/>
            <a:ext cx="646569" cy="85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00;p10">
            <a:extLst>
              <a:ext uri="{FF2B5EF4-FFF2-40B4-BE49-F238E27FC236}">
                <a16:creationId xmlns:a16="http://schemas.microsoft.com/office/drawing/2014/main" xmlns="" id="{760DD047-88AE-4BE8-82A8-226B7A22C1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952" y="2657114"/>
            <a:ext cx="735281" cy="9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90;p10">
            <a:extLst>
              <a:ext uri="{FF2B5EF4-FFF2-40B4-BE49-F238E27FC236}">
                <a16:creationId xmlns:a16="http://schemas.microsoft.com/office/drawing/2014/main" xmlns="" id="{7620834B-28A2-4631-B82B-D622877C6C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5"/>
          <a:stretch/>
        </p:blipFill>
        <p:spPr>
          <a:xfrm>
            <a:off x="286402" y="3946140"/>
            <a:ext cx="777638" cy="98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95;p10">
            <a:extLst>
              <a:ext uri="{FF2B5EF4-FFF2-40B4-BE49-F238E27FC236}">
                <a16:creationId xmlns:a16="http://schemas.microsoft.com/office/drawing/2014/main" xmlns="" id="{BAD724C4-6892-44C3-946E-DE03EAF08F2E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768811" y="1433092"/>
            <a:ext cx="777629" cy="81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01;p10">
            <a:extLst>
              <a:ext uri="{FF2B5EF4-FFF2-40B4-BE49-F238E27FC236}">
                <a16:creationId xmlns:a16="http://schemas.microsoft.com/office/drawing/2014/main" xmlns="" id="{1CEDF2C3-35BA-4D56-AF94-41157F7A8873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4696257" y="3032701"/>
            <a:ext cx="909938" cy="121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89;p10">
            <a:extLst>
              <a:ext uri="{FF2B5EF4-FFF2-40B4-BE49-F238E27FC236}">
                <a16:creationId xmlns:a16="http://schemas.microsoft.com/office/drawing/2014/main" xmlns="" id="{0B7047D3-B83F-4778-81B9-410F3358C51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99795" y="5075238"/>
            <a:ext cx="777636" cy="815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85;p10">
            <a:extLst>
              <a:ext uri="{FF2B5EF4-FFF2-40B4-BE49-F238E27FC236}">
                <a16:creationId xmlns:a16="http://schemas.microsoft.com/office/drawing/2014/main" xmlns="" id="{EBF1BA2A-B2BF-456A-888D-227B107BB6A5}"/>
              </a:ext>
            </a:extLst>
          </p:cNvPr>
          <p:cNvSpPr txBox="1"/>
          <p:nvPr/>
        </p:nvSpPr>
        <p:spPr>
          <a:xfrm>
            <a:off x="1242806" y="1280006"/>
            <a:ext cx="2940000" cy="1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200" b="1" kern="0" dirty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&gt; </a:t>
            </a:r>
            <a:r>
              <a:rPr lang="fr" sz="3200" b="1" kern="0" dirty="0" smtClean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1 000 </a:t>
            </a:r>
            <a:r>
              <a:rPr lang="fr" sz="3200" b="1" kern="0" dirty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000</a:t>
            </a:r>
            <a:endParaRPr sz="2000" kern="0">
              <a:solidFill>
                <a:srgbClr val="00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000" kern="0" dirty="0" smtClean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Personnes sensibilisées</a:t>
            </a:r>
            <a:r>
              <a:rPr lang="fr" sz="2000" kern="0" dirty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/>
            </a:r>
            <a:br>
              <a:rPr lang="fr" sz="2000" kern="0" dirty="0">
                <a:solidFill>
                  <a:schemeClr val="accent6"/>
                </a:solidFill>
                <a:ea typeface="Raleway"/>
                <a:cs typeface="Raleway"/>
                <a:sym typeface="Raleway"/>
              </a:rPr>
            </a:br>
            <a:endParaRPr kern="0">
              <a:solidFill>
                <a:schemeClr val="accent6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497;p10">
            <a:extLst>
              <a:ext uri="{FF2B5EF4-FFF2-40B4-BE49-F238E27FC236}">
                <a16:creationId xmlns:a16="http://schemas.microsoft.com/office/drawing/2014/main" xmlns="" id="{F0300B94-874D-44CC-81C2-D0A6A1A1E0D0}"/>
              </a:ext>
            </a:extLst>
          </p:cNvPr>
          <p:cNvSpPr txBox="1"/>
          <p:nvPr/>
        </p:nvSpPr>
        <p:spPr>
          <a:xfrm>
            <a:off x="1337166" y="2719360"/>
            <a:ext cx="3437700" cy="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600" b="1" kern="0" dirty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&gt; 400</a:t>
            </a:r>
            <a:endParaRPr sz="2267" kern="0">
              <a:solidFill>
                <a:srgbClr val="00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400" kern="0" dirty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Etablissements supérieurs</a:t>
            </a:r>
            <a:endParaRPr sz="2400" b="1" kern="0">
              <a:solidFill>
                <a:schemeClr val="accent6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487;p10">
            <a:extLst>
              <a:ext uri="{FF2B5EF4-FFF2-40B4-BE49-F238E27FC236}">
                <a16:creationId xmlns:a16="http://schemas.microsoft.com/office/drawing/2014/main" xmlns="" id="{CE0A3DB1-62B2-436E-8AA3-217CA511FA63}"/>
              </a:ext>
            </a:extLst>
          </p:cNvPr>
          <p:cNvSpPr txBox="1"/>
          <p:nvPr/>
        </p:nvSpPr>
        <p:spPr>
          <a:xfrm>
            <a:off x="1262506" y="4023477"/>
            <a:ext cx="3666684" cy="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200" b="1" kern="0" dirty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&gt; </a:t>
            </a:r>
            <a:r>
              <a:rPr lang="fr" sz="3200" b="1" kern="0" dirty="0" smtClean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40 </a:t>
            </a:r>
            <a:r>
              <a:rPr lang="fr" sz="3200" b="1" kern="0" dirty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000</a:t>
            </a:r>
            <a:endParaRPr sz="2000" kern="0">
              <a:solidFill>
                <a:srgbClr val="00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000" kern="0" dirty="0" smtClean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Personnes formées à l’animation</a:t>
            </a:r>
          </a:p>
          <a:p>
            <a:pPr defTabSz="1219170">
              <a:buClr>
                <a:srgbClr val="000000"/>
              </a:buClr>
              <a:buSzPts val="900"/>
            </a:pPr>
            <a:r>
              <a:rPr lang="fr" sz="2000" kern="0" dirty="0" smtClean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Obj : 1 million pour 2026 !</a:t>
            </a:r>
            <a:endParaRPr sz="2000" b="1" kern="0">
              <a:solidFill>
                <a:schemeClr val="accent6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488;p10">
            <a:extLst>
              <a:ext uri="{FF2B5EF4-FFF2-40B4-BE49-F238E27FC236}">
                <a16:creationId xmlns:a16="http://schemas.microsoft.com/office/drawing/2014/main" xmlns="" id="{67040FE0-3FF9-4D5F-A8F7-02187BE80CC7}"/>
              </a:ext>
            </a:extLst>
          </p:cNvPr>
          <p:cNvSpPr txBox="1"/>
          <p:nvPr/>
        </p:nvSpPr>
        <p:spPr>
          <a:xfrm>
            <a:off x="5902489" y="1433451"/>
            <a:ext cx="3372000" cy="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600" b="1" kern="0">
                <a:solidFill>
                  <a:srgbClr val="FF0000"/>
                </a:solidFill>
                <a:ea typeface="Raleway"/>
                <a:cs typeface="Raleway"/>
                <a:sym typeface="Raleway"/>
              </a:rPr>
              <a:t>&gt; 600</a:t>
            </a:r>
            <a:endParaRPr sz="2267" kern="0">
              <a:solidFill>
                <a:srgbClr val="FF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400" kern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entreprises l’ayant </a:t>
            </a:r>
            <a:r>
              <a:rPr lang="fr" sz="2400" kern="0">
                <a:solidFill>
                  <a:srgbClr val="E30613"/>
                </a:solidFill>
                <a:ea typeface="Raleway"/>
                <a:cs typeface="Raleway"/>
                <a:sym typeface="Raleway"/>
              </a:rPr>
              <a:t>adoptée</a:t>
            </a:r>
            <a:endParaRPr sz="2400" b="1" kern="0">
              <a:solidFill>
                <a:srgbClr val="E30613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496;p10">
            <a:extLst>
              <a:ext uri="{FF2B5EF4-FFF2-40B4-BE49-F238E27FC236}">
                <a16:creationId xmlns:a16="http://schemas.microsoft.com/office/drawing/2014/main" xmlns="" id="{9B073992-0B27-4A96-AC13-38AC3B608600}"/>
              </a:ext>
            </a:extLst>
          </p:cNvPr>
          <p:cNvSpPr txBox="1"/>
          <p:nvPr/>
        </p:nvSpPr>
        <p:spPr>
          <a:xfrm>
            <a:off x="5804661" y="3108478"/>
            <a:ext cx="2442300" cy="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600" b="1" kern="0">
                <a:solidFill>
                  <a:srgbClr val="35A57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r" sz="3600" b="1" kern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50</a:t>
            </a:r>
            <a:endParaRPr sz="2267" kern="0">
              <a:solidFill>
                <a:srgbClr val="00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400" kern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Pays couverts</a:t>
            </a:r>
            <a:endParaRPr sz="2400" b="1" kern="0">
              <a:solidFill>
                <a:schemeClr val="accent6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486;p10">
            <a:extLst>
              <a:ext uri="{FF2B5EF4-FFF2-40B4-BE49-F238E27FC236}">
                <a16:creationId xmlns:a16="http://schemas.microsoft.com/office/drawing/2014/main" xmlns="" id="{825861B2-861C-46F7-87D3-71A94F89B5A2}"/>
              </a:ext>
            </a:extLst>
          </p:cNvPr>
          <p:cNvSpPr txBox="1"/>
          <p:nvPr/>
        </p:nvSpPr>
        <p:spPr>
          <a:xfrm>
            <a:off x="5902489" y="4898902"/>
            <a:ext cx="2442300" cy="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467" kern="0" dirty="0">
                <a:solidFill>
                  <a:srgbClr val="35A57A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" sz="3600" b="1" kern="0" dirty="0" smtClean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45</a:t>
            </a:r>
            <a:endParaRPr sz="2267" kern="0">
              <a:solidFill>
                <a:srgbClr val="00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400" kern="0" dirty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Langues traduites</a:t>
            </a:r>
            <a:endParaRPr sz="2400" b="1" kern="0">
              <a:solidFill>
                <a:schemeClr val="accent6"/>
              </a:solidFill>
              <a:ea typeface="Raleway"/>
              <a:cs typeface="Raleway"/>
              <a:sym typeface="Raleway"/>
            </a:endParaRPr>
          </a:p>
        </p:txBody>
      </p:sp>
      <p:cxnSp>
        <p:nvCxnSpPr>
          <p:cNvPr id="22" name="Google Shape;492;p10">
            <a:extLst>
              <a:ext uri="{FF2B5EF4-FFF2-40B4-BE49-F238E27FC236}">
                <a16:creationId xmlns:a16="http://schemas.microsoft.com/office/drawing/2014/main" xmlns="" id="{0317A612-4AAE-490C-B3DA-32A331733BA3}"/>
              </a:ext>
            </a:extLst>
          </p:cNvPr>
          <p:cNvCxnSpPr/>
          <p:nvPr/>
        </p:nvCxnSpPr>
        <p:spPr>
          <a:xfrm>
            <a:off x="1138699" y="1320340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492;p10">
            <a:extLst>
              <a:ext uri="{FF2B5EF4-FFF2-40B4-BE49-F238E27FC236}">
                <a16:creationId xmlns:a16="http://schemas.microsoft.com/office/drawing/2014/main" xmlns="" id="{8B452C81-8126-4ED1-93A3-5352F2FA7EDD}"/>
              </a:ext>
            </a:extLst>
          </p:cNvPr>
          <p:cNvCxnSpPr/>
          <p:nvPr/>
        </p:nvCxnSpPr>
        <p:spPr>
          <a:xfrm>
            <a:off x="1138699" y="2685900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492;p10">
            <a:extLst>
              <a:ext uri="{FF2B5EF4-FFF2-40B4-BE49-F238E27FC236}">
                <a16:creationId xmlns:a16="http://schemas.microsoft.com/office/drawing/2014/main" xmlns="" id="{F41BBA0D-86B3-4433-89D6-FF36B9F86915}"/>
              </a:ext>
            </a:extLst>
          </p:cNvPr>
          <p:cNvCxnSpPr/>
          <p:nvPr/>
        </p:nvCxnSpPr>
        <p:spPr>
          <a:xfrm>
            <a:off x="1138699" y="3942925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492;p10">
            <a:extLst>
              <a:ext uri="{FF2B5EF4-FFF2-40B4-BE49-F238E27FC236}">
                <a16:creationId xmlns:a16="http://schemas.microsoft.com/office/drawing/2014/main" xmlns="" id="{A78EA7CF-7B37-4D42-89E5-19688E9F23C0}"/>
              </a:ext>
            </a:extLst>
          </p:cNvPr>
          <p:cNvCxnSpPr/>
          <p:nvPr/>
        </p:nvCxnSpPr>
        <p:spPr>
          <a:xfrm>
            <a:off x="5718722" y="1447051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492;p10">
            <a:extLst>
              <a:ext uri="{FF2B5EF4-FFF2-40B4-BE49-F238E27FC236}">
                <a16:creationId xmlns:a16="http://schemas.microsoft.com/office/drawing/2014/main" xmlns="" id="{708FB33C-5246-47A9-AD55-3C3AA528170C}"/>
              </a:ext>
            </a:extLst>
          </p:cNvPr>
          <p:cNvCxnSpPr/>
          <p:nvPr/>
        </p:nvCxnSpPr>
        <p:spPr>
          <a:xfrm>
            <a:off x="5755513" y="3147301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492;p10">
            <a:extLst>
              <a:ext uri="{FF2B5EF4-FFF2-40B4-BE49-F238E27FC236}">
                <a16:creationId xmlns:a16="http://schemas.microsoft.com/office/drawing/2014/main" xmlns="" id="{F5F23C59-A883-4E01-9430-8DEB00B27482}"/>
              </a:ext>
            </a:extLst>
          </p:cNvPr>
          <p:cNvCxnSpPr/>
          <p:nvPr/>
        </p:nvCxnSpPr>
        <p:spPr>
          <a:xfrm>
            <a:off x="5755513" y="4837867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FF9A5E7-727F-4688-B33A-D5C10A3827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34" y="5075239"/>
            <a:ext cx="824599" cy="1099465"/>
          </a:xfrm>
          <a:prstGeom prst="rect">
            <a:avLst/>
          </a:prstGeom>
        </p:spPr>
      </p:pic>
      <p:cxnSp>
        <p:nvCxnSpPr>
          <p:cNvPr id="32" name="Google Shape;492;p10">
            <a:extLst>
              <a:ext uri="{FF2B5EF4-FFF2-40B4-BE49-F238E27FC236}">
                <a16:creationId xmlns:a16="http://schemas.microsoft.com/office/drawing/2014/main" xmlns="" id="{184C7F83-8934-45AD-8E4F-B0549242E102}"/>
              </a:ext>
            </a:extLst>
          </p:cNvPr>
          <p:cNvCxnSpPr/>
          <p:nvPr/>
        </p:nvCxnSpPr>
        <p:spPr>
          <a:xfrm>
            <a:off x="1138699" y="5235059"/>
            <a:ext cx="0" cy="922800"/>
          </a:xfrm>
          <a:prstGeom prst="straightConnector1">
            <a:avLst/>
          </a:prstGeom>
          <a:noFill/>
          <a:ln w="28575" cap="flat" cmpd="sng">
            <a:solidFill>
              <a:srgbClr val="35A57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487;p10">
            <a:extLst>
              <a:ext uri="{FF2B5EF4-FFF2-40B4-BE49-F238E27FC236}">
                <a16:creationId xmlns:a16="http://schemas.microsoft.com/office/drawing/2014/main" xmlns="" id="{D785C02D-D01A-4539-B4CA-45B71B822603}"/>
              </a:ext>
            </a:extLst>
          </p:cNvPr>
          <p:cNvSpPr txBox="1"/>
          <p:nvPr/>
        </p:nvSpPr>
        <p:spPr>
          <a:xfrm>
            <a:off x="1226910" y="5221459"/>
            <a:ext cx="3437700" cy="9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900"/>
            </a:pPr>
            <a:r>
              <a:rPr lang="fr" sz="3200" b="1" kern="0" dirty="0">
                <a:solidFill>
                  <a:srgbClr val="35A57A"/>
                </a:solidFill>
                <a:ea typeface="Raleway"/>
                <a:cs typeface="Raleway"/>
                <a:sym typeface="Raleway"/>
              </a:rPr>
              <a:t>&gt; 5,5 millions (obj)</a:t>
            </a:r>
            <a:endParaRPr sz="2000" kern="0">
              <a:solidFill>
                <a:srgbClr val="000000"/>
              </a:solidFill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buSzPts val="900"/>
            </a:pPr>
            <a:r>
              <a:rPr lang="fr" sz="2000" kern="0" dirty="0">
                <a:solidFill>
                  <a:schemeClr val="accent6"/>
                </a:solidFill>
                <a:ea typeface="Raleway"/>
                <a:cs typeface="Raleway"/>
                <a:sym typeface="Raleway"/>
              </a:rPr>
              <a:t>Fonctionnaires formé·e·s</a:t>
            </a:r>
            <a:endParaRPr sz="2000" b="1" kern="0">
              <a:solidFill>
                <a:schemeClr val="accent6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5072074"/>
            <a:ext cx="4643438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69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14678" y="1214422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86116" y="2143116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57554" y="3071810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28992" y="3857628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43240" y="5000636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14678" y="5857892"/>
            <a:ext cx="242889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97FE52D-4186-4359-8CAA-151BF2887F9F}"/>
              </a:ext>
            </a:extLst>
          </p:cNvPr>
          <p:cNvSpPr txBox="1"/>
          <p:nvPr/>
        </p:nvSpPr>
        <p:spPr>
          <a:xfrm>
            <a:off x="2071670" y="1071546"/>
            <a:ext cx="507209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Etapes du deuil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0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142976" y="2357430"/>
            <a:ext cx="7000924" cy="30003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Le savoir est donc un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remède</a:t>
            </a:r>
            <a:r>
              <a:rPr kumimoji="0" lang="fr-F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au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sentiment d’impuissance </a:t>
            </a:r>
            <a:r>
              <a:rPr kumimoji="0" lang="fr-F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!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29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Dell\Documents\ProSense\Commun\Com°\Logo + Charte graphique\Logos_ProSense2020\ProSense_TE\jpeg\Complet\ProSense_TE_Complet_Coul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357826"/>
            <a:ext cx="5483742" cy="135729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t="44663" b="27293"/>
          <a:stretch>
            <a:fillRect/>
          </a:stretch>
        </p:blipFill>
        <p:spPr bwMode="auto">
          <a:xfrm>
            <a:off x="-71470" y="300037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85918" y="5286388"/>
            <a:ext cx="571504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C:\Users\Dell\Documents\ProSense\Commun\Com°\Logo + Charte graphique\Logos_ProSense2020\ProSense_TE\jpeg\Complet\ProSense_TE_Complet_Coul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194" y="5510226"/>
            <a:ext cx="548374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071678"/>
            <a:ext cx="9639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34808"/>
          <a:stretch>
            <a:fillRect/>
          </a:stretch>
        </p:blipFill>
        <p:spPr bwMode="auto">
          <a:xfrm>
            <a:off x="155821" y="333538"/>
            <a:ext cx="8845335" cy="28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1" y="333538"/>
            <a:ext cx="8845335" cy="43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238" y="262101"/>
            <a:ext cx="8845335" cy="43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500570"/>
            <a:ext cx="775284" cy="5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cuments\ProSense\Projet Coach TE\Ateliers d'intelligence collective\La Fresque du Climat\Activités pro\ProSense\Prospection\Ebay\Graphique empreinte 10 tonnes carbones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641718" cy="544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Sense_TE_Symbole_Bla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922915" cy="792447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0" y="1772816"/>
            <a:ext cx="89644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r">
              <a:lnSpc>
                <a:spcPct val="150000"/>
              </a:lnSpc>
              <a:spcBef>
                <a:spcPct val="20000"/>
              </a:spcBef>
            </a:pPr>
            <a:endParaRPr lang="fr-FR" sz="2400" dirty="0">
              <a:solidFill>
                <a:srgbClr val="364958"/>
              </a:solidFill>
              <a:latin typeface="Nunito" pitchFamily="2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-108520" y="980728"/>
            <a:ext cx="9252520" cy="482453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r>
              <a:rPr lang="fr-FR" sz="3200" dirty="0" smtClean="0">
                <a:solidFill>
                  <a:srgbClr val="364958"/>
                </a:solidFill>
                <a:latin typeface="Nunito" pitchFamily="2" charset="0"/>
              </a:rPr>
              <a:t> </a:t>
            </a: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endParaRPr lang="fr-FR" sz="500" dirty="0" smtClean="0">
              <a:solidFill>
                <a:srgbClr val="364958"/>
              </a:solidFill>
              <a:latin typeface="Nunito" pitchFamily="2" charset="0"/>
            </a:endParaRPr>
          </a:p>
        </p:txBody>
      </p:sp>
      <p:pic>
        <p:nvPicPr>
          <p:cNvPr id="8" name="Picture 2" descr="C:\Users\Admin\Documents\Benoît\ProSense\Projet Coach TE\Ateliers d'intelligence collective\La Fresque du Climat\Animateurs pro de la Fresque\ProSense\Prospection\CMS FLA\edf-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6992"/>
            <a:ext cx="1800200" cy="900100"/>
          </a:xfrm>
          <a:prstGeom prst="rect">
            <a:avLst/>
          </a:prstGeom>
          <a:noFill/>
        </p:spPr>
      </p:pic>
      <p:pic>
        <p:nvPicPr>
          <p:cNvPr id="9" name="Picture 4" descr="C:\Users\Admin\Documents\Benoît\ProSense\Projet Coach TE\Ateliers d'intelligence collective\La Fresque du Climat\Animateurs pro de la Fresque\ProSense\Prospection\CMS FLA\Sue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996952"/>
            <a:ext cx="1804690" cy="1804690"/>
          </a:xfrm>
          <a:prstGeom prst="rect">
            <a:avLst/>
          </a:prstGeom>
          <a:noFill/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-108520" y="-27384"/>
            <a:ext cx="9252520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/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r>
              <a:rPr lang="fr-FR" sz="3200" dirty="0" smtClean="0">
                <a:solidFill>
                  <a:srgbClr val="364958"/>
                </a:solidFill>
                <a:latin typeface="Nunito" pitchFamily="2" charset="0"/>
              </a:rPr>
              <a:t> </a:t>
            </a:r>
          </a:p>
          <a:p>
            <a:pPr lvl="1" algn="ctr">
              <a:lnSpc>
                <a:spcPct val="160000"/>
              </a:lnSpc>
              <a:spcBef>
                <a:spcPct val="20000"/>
              </a:spcBef>
            </a:pPr>
            <a:r>
              <a:rPr lang="fr-FR" sz="3200" dirty="0" smtClean="0">
                <a:latin typeface="Nunito" pitchFamily="2" charset="0"/>
              </a:rPr>
              <a:t>Des entreprises ont décidé de sensibiliser l’intégralité de leurs salariés…</a:t>
            </a: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endParaRPr lang="fr-FR" sz="500" dirty="0" smtClean="0">
              <a:solidFill>
                <a:srgbClr val="364958"/>
              </a:solidFill>
              <a:latin typeface="Nunito" pitchFamily="2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-500098" y="4653136"/>
            <a:ext cx="3600400" cy="10081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fr-FR" sz="2800" dirty="0" smtClean="0">
                <a:latin typeface="Nunito" pitchFamily="2" charset="0"/>
              </a:rPr>
              <a:t>165 000 salariés</a:t>
            </a:r>
            <a:endParaRPr kumimoji="0" lang="fr-FR" sz="2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2714612" y="4643446"/>
            <a:ext cx="3600400" cy="10081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fr-FR" sz="2800" dirty="0" smtClean="0">
                <a:latin typeface="Nunito" pitchFamily="2" charset="0"/>
              </a:rPr>
              <a:t>95 000 salariés</a:t>
            </a:r>
            <a:endParaRPr kumimoji="0" lang="fr-FR" sz="2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pic>
        <p:nvPicPr>
          <p:cNvPr id="12" name="Picture 2" descr="C:\Users\Dell\Documents\ProSense\Projets TE\Ateliers d'intelligence collective\La Fresque du Climat\Activités pro\ProSense\Sous-traitance\So Gé 17 05 22\Ressources\La Poste Group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071810"/>
            <a:ext cx="2552700" cy="1790700"/>
          </a:xfrm>
          <a:prstGeom prst="rect">
            <a:avLst/>
          </a:prstGeom>
          <a:noFill/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5615070" y="4643446"/>
            <a:ext cx="3600400" cy="10081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lnSpc>
                <a:spcPct val="150000"/>
              </a:lnSpc>
              <a:spcBef>
                <a:spcPct val="20000"/>
              </a:spcBef>
            </a:pPr>
            <a:r>
              <a:rPr lang="fr-FR" sz="2800" dirty="0" smtClean="0">
                <a:solidFill>
                  <a:srgbClr val="364958"/>
                </a:solidFill>
                <a:latin typeface="Nunito" pitchFamily="2" charset="0"/>
              </a:rPr>
              <a:t>50 000 salariés</a:t>
            </a:r>
            <a:endParaRPr kumimoji="0" lang="fr-FR" sz="2800" b="0" i="0" u="sng" strike="noStrike" kern="1200" cap="none" spc="0" normalizeH="0" baseline="0" noProof="0" dirty="0">
              <a:ln>
                <a:noFill/>
              </a:ln>
              <a:solidFill>
                <a:srgbClr val="364958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1470"/>
          <a:stretch>
            <a:fillRect/>
          </a:stretch>
        </p:blipFill>
        <p:spPr bwMode="auto">
          <a:xfrm>
            <a:off x="109538" y="1000125"/>
            <a:ext cx="8924925" cy="47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8001056" cy="188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43050"/>
            <a:ext cx="8964784" cy="33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7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042988"/>
            <a:ext cx="8343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7"/>
            <a:ext cx="57150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042988"/>
            <a:ext cx="8343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857892"/>
            <a:ext cx="101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071547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28786" cy="41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785926"/>
            <a:ext cx="2143140" cy="500066"/>
          </a:xfrm>
          <a:prstGeom prst="rect">
            <a:avLst/>
          </a:prstGeom>
          <a:solidFill>
            <a:srgbClr val="0A2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10 tCO₂ e/an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3857620" y="1785926"/>
            <a:ext cx="2143140" cy="500066"/>
          </a:xfrm>
          <a:prstGeom prst="rect">
            <a:avLst/>
          </a:prstGeom>
          <a:solidFill>
            <a:srgbClr val="0A2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6 tCO₂ e/an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6715140" y="1785926"/>
            <a:ext cx="2143140" cy="500066"/>
          </a:xfrm>
          <a:prstGeom prst="rect">
            <a:avLst/>
          </a:prstGeom>
          <a:solidFill>
            <a:srgbClr val="0A2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2 tCO₂ e/an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716624" cy="29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69255" cy="534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69255" cy="534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086475"/>
            <a:ext cx="101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857232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6102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Sense_TE_Symbole_Bla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922915" cy="792447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0" y="1772816"/>
            <a:ext cx="89644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r">
              <a:lnSpc>
                <a:spcPct val="150000"/>
              </a:lnSpc>
              <a:spcBef>
                <a:spcPct val="20000"/>
              </a:spcBef>
            </a:pPr>
            <a:endParaRPr lang="fr-FR" sz="2400" dirty="0">
              <a:solidFill>
                <a:srgbClr val="364958"/>
              </a:solidFill>
              <a:latin typeface="Nunito" pitchFamily="2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-108520" y="980728"/>
            <a:ext cx="9252520" cy="482453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r>
              <a:rPr lang="fr-FR" sz="3200" dirty="0" smtClean="0">
                <a:solidFill>
                  <a:srgbClr val="364958"/>
                </a:solidFill>
                <a:latin typeface="Nunito" pitchFamily="2" charset="0"/>
              </a:rPr>
              <a:t> </a:t>
            </a: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endParaRPr lang="fr-FR" sz="500" dirty="0" smtClean="0">
              <a:solidFill>
                <a:srgbClr val="364958"/>
              </a:solidFill>
              <a:latin typeface="Nunito" pitchFamily="2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-108520" y="-357214"/>
            <a:ext cx="9252520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r>
              <a:rPr lang="fr-FR" sz="3200" dirty="0" smtClean="0">
                <a:solidFill>
                  <a:srgbClr val="364958"/>
                </a:solidFill>
                <a:latin typeface="Nunito" pitchFamily="2" charset="0"/>
              </a:rPr>
              <a:t> </a:t>
            </a:r>
          </a:p>
          <a:p>
            <a:pPr lvl="1" algn="ctr">
              <a:spcBef>
                <a:spcPct val="20000"/>
              </a:spcBef>
            </a:pPr>
            <a:r>
              <a:rPr lang="fr-FR" sz="3200" dirty="0" smtClean="0">
                <a:latin typeface="Nunito" pitchFamily="2" charset="0"/>
              </a:rPr>
              <a:t>… d’autres ont entamé la démarche</a:t>
            </a: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spcBef>
                <a:spcPct val="20000"/>
              </a:spcBef>
            </a:pPr>
            <a:endParaRPr lang="fr-FR" sz="3200" dirty="0" smtClean="0">
              <a:solidFill>
                <a:srgbClr val="364958"/>
              </a:solidFill>
              <a:latin typeface="Nunito" pitchFamily="2" charset="0"/>
            </a:endParaRPr>
          </a:p>
          <a:p>
            <a:pPr lvl="1" algn="ctr">
              <a:lnSpc>
                <a:spcPct val="150000"/>
              </a:lnSpc>
              <a:spcBef>
                <a:spcPct val="20000"/>
              </a:spcBef>
            </a:pPr>
            <a:endParaRPr lang="fr-FR" sz="500" dirty="0" smtClean="0">
              <a:solidFill>
                <a:srgbClr val="364958"/>
              </a:solidFill>
              <a:latin typeface="Nunito" pitchFamily="2" charset="0"/>
            </a:endParaRPr>
          </a:p>
        </p:txBody>
      </p:sp>
      <p:pic>
        <p:nvPicPr>
          <p:cNvPr id="2050" name="Picture 2" descr="C:\Users\Admin\Documents\Benoît\ProSense\Projet Coach TE\Ateliers d'intelligence collective\La Fresque du Climat\Activités pro\ProSense\Prospection\CMS FLA\1200px-AXA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548782"/>
            <a:ext cx="1224136" cy="1224136"/>
          </a:xfrm>
          <a:prstGeom prst="rect">
            <a:avLst/>
          </a:prstGeom>
          <a:noFill/>
        </p:spPr>
      </p:pic>
      <p:pic>
        <p:nvPicPr>
          <p:cNvPr id="2051" name="Picture 3" descr="C:\Users\Admin\Documents\Benoît\ProSense\Projet Coach TE\Ateliers d'intelligence collective\La Fresque du Climat\Activités pro\ProSense\Prospection\CMS FLA\To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09120"/>
            <a:ext cx="1325914" cy="1657392"/>
          </a:xfrm>
          <a:prstGeom prst="rect">
            <a:avLst/>
          </a:prstGeom>
          <a:noFill/>
        </p:spPr>
      </p:pic>
      <p:pic>
        <p:nvPicPr>
          <p:cNvPr id="2052" name="Picture 4" descr="C:\Users\Admin\Documents\Benoît\ProSense\Projet Coach TE\Ateliers d'intelligence collective\La Fresque du Climat\Activités pro\ProSense\Prospection\CMS FLA\St Gob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573016"/>
            <a:ext cx="1928526" cy="1224136"/>
          </a:xfrm>
          <a:prstGeom prst="rect">
            <a:avLst/>
          </a:prstGeom>
          <a:noFill/>
        </p:spPr>
      </p:pic>
      <p:pic>
        <p:nvPicPr>
          <p:cNvPr id="2053" name="Picture 5" descr="C:\Users\Admin\Documents\Benoît\ProSense\Projet Coach TE\Ateliers d'intelligence collective\La Fresque du Climat\Activités pro\ProSense\Prospection\CMS FLA\Michelin-commercial-stack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20888"/>
            <a:ext cx="2688028" cy="980985"/>
          </a:xfrm>
          <a:prstGeom prst="rect">
            <a:avLst/>
          </a:prstGeom>
          <a:noFill/>
        </p:spPr>
      </p:pic>
      <p:pic>
        <p:nvPicPr>
          <p:cNvPr id="2054" name="Picture 6" descr="C:\Users\Admin\Documents\Benoît\ProSense\Projet Coach TE\Ateliers d'intelligence collective\La Fresque du Climat\Activités pro\ProSense\Prospection\CMS FLA\Goog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2160240" cy="756085"/>
          </a:xfrm>
          <a:prstGeom prst="rect">
            <a:avLst/>
          </a:prstGeom>
          <a:noFill/>
        </p:spPr>
      </p:pic>
      <p:pic>
        <p:nvPicPr>
          <p:cNvPr id="2055" name="Picture 7" descr="C:\Users\Admin\Documents\Benoît\ProSense\Projet Coach TE\Ateliers d'intelligence collective\La Fresque du Climat\Activités pro\ProSense\Prospection\CMS FLA\Fotun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933056"/>
            <a:ext cx="2150746" cy="2150746"/>
          </a:xfrm>
          <a:prstGeom prst="rect">
            <a:avLst/>
          </a:prstGeom>
          <a:noFill/>
        </p:spPr>
      </p:pic>
      <p:pic>
        <p:nvPicPr>
          <p:cNvPr id="2056" name="Picture 8" descr="C:\Users\Admin\Documents\Benoît\ProSense\Projet Coach TE\Ateliers d'intelligence collective\La Fresque du Climat\Activités pro\ProSense\Prospection\CMS FLA\BNP-Pariba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492896"/>
            <a:ext cx="2000693" cy="11165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81075"/>
            <a:ext cx="5715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82" y="2214554"/>
            <a:ext cx="8874674" cy="290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873917" cy="409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383843" cy="25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714380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233488"/>
            <a:ext cx="80581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233488"/>
            <a:ext cx="80581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01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2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6471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rme libre 9"/>
          <p:cNvSpPr/>
          <p:nvPr/>
        </p:nvSpPr>
        <p:spPr>
          <a:xfrm>
            <a:off x="150125" y="805218"/>
            <a:ext cx="3524790" cy="5316518"/>
          </a:xfrm>
          <a:custGeom>
            <a:avLst/>
            <a:gdLst>
              <a:gd name="connsiteX0" fmla="*/ 1883391 w 3524790"/>
              <a:gd name="connsiteY0" fmla="*/ 136478 h 5316518"/>
              <a:gd name="connsiteX1" fmla="*/ 1787857 w 3524790"/>
              <a:gd name="connsiteY1" fmla="*/ 95534 h 5316518"/>
              <a:gd name="connsiteX2" fmla="*/ 1678675 w 3524790"/>
              <a:gd name="connsiteY2" fmla="*/ 68239 h 5316518"/>
              <a:gd name="connsiteX3" fmla="*/ 1624084 w 3524790"/>
              <a:gd name="connsiteY3" fmla="*/ 40943 h 5316518"/>
              <a:gd name="connsiteX4" fmla="*/ 1501254 w 3524790"/>
              <a:gd name="connsiteY4" fmla="*/ 0 h 5316518"/>
              <a:gd name="connsiteX5" fmla="*/ 641445 w 3524790"/>
              <a:gd name="connsiteY5" fmla="*/ 13648 h 5316518"/>
              <a:gd name="connsiteX6" fmla="*/ 504968 w 3524790"/>
              <a:gd name="connsiteY6" fmla="*/ 54591 h 5316518"/>
              <a:gd name="connsiteX7" fmla="*/ 395785 w 3524790"/>
              <a:gd name="connsiteY7" fmla="*/ 68239 h 5316518"/>
              <a:gd name="connsiteX8" fmla="*/ 354842 w 3524790"/>
              <a:gd name="connsiteY8" fmla="*/ 81886 h 5316518"/>
              <a:gd name="connsiteX9" fmla="*/ 272956 w 3524790"/>
              <a:gd name="connsiteY9" fmla="*/ 163773 h 5316518"/>
              <a:gd name="connsiteX10" fmla="*/ 232012 w 3524790"/>
              <a:gd name="connsiteY10" fmla="*/ 177421 h 5316518"/>
              <a:gd name="connsiteX11" fmla="*/ 177421 w 3524790"/>
              <a:gd name="connsiteY11" fmla="*/ 218364 h 5316518"/>
              <a:gd name="connsiteX12" fmla="*/ 136478 w 3524790"/>
              <a:gd name="connsiteY12" fmla="*/ 245660 h 5316518"/>
              <a:gd name="connsiteX13" fmla="*/ 122830 w 3524790"/>
              <a:gd name="connsiteY13" fmla="*/ 286603 h 5316518"/>
              <a:gd name="connsiteX14" fmla="*/ 81887 w 3524790"/>
              <a:gd name="connsiteY14" fmla="*/ 1282889 h 5316518"/>
              <a:gd name="connsiteX15" fmla="*/ 68239 w 3524790"/>
              <a:gd name="connsiteY15" fmla="*/ 1433015 h 5316518"/>
              <a:gd name="connsiteX16" fmla="*/ 54591 w 3524790"/>
              <a:gd name="connsiteY16" fmla="*/ 1501254 h 5316518"/>
              <a:gd name="connsiteX17" fmla="*/ 40944 w 3524790"/>
              <a:gd name="connsiteY17" fmla="*/ 1665027 h 5316518"/>
              <a:gd name="connsiteX18" fmla="*/ 27296 w 3524790"/>
              <a:gd name="connsiteY18" fmla="*/ 1705970 h 5316518"/>
              <a:gd name="connsiteX19" fmla="*/ 0 w 3524790"/>
              <a:gd name="connsiteY19" fmla="*/ 1883391 h 5316518"/>
              <a:gd name="connsiteX20" fmla="*/ 13648 w 3524790"/>
              <a:gd name="connsiteY20" fmla="*/ 2292824 h 5316518"/>
              <a:gd name="connsiteX21" fmla="*/ 68239 w 3524790"/>
              <a:gd name="connsiteY21" fmla="*/ 2374710 h 5316518"/>
              <a:gd name="connsiteX22" fmla="*/ 109182 w 3524790"/>
              <a:gd name="connsiteY22" fmla="*/ 2388358 h 5316518"/>
              <a:gd name="connsiteX23" fmla="*/ 150126 w 3524790"/>
              <a:gd name="connsiteY23" fmla="*/ 2415654 h 5316518"/>
              <a:gd name="connsiteX24" fmla="*/ 232012 w 3524790"/>
              <a:gd name="connsiteY24" fmla="*/ 2442949 h 5316518"/>
              <a:gd name="connsiteX25" fmla="*/ 272956 w 3524790"/>
              <a:gd name="connsiteY25" fmla="*/ 2470245 h 5316518"/>
              <a:gd name="connsiteX26" fmla="*/ 504968 w 3524790"/>
              <a:gd name="connsiteY26" fmla="*/ 2483892 h 5316518"/>
              <a:gd name="connsiteX27" fmla="*/ 559559 w 3524790"/>
              <a:gd name="connsiteY27" fmla="*/ 2497540 h 5316518"/>
              <a:gd name="connsiteX28" fmla="*/ 682388 w 3524790"/>
              <a:gd name="connsiteY28" fmla="*/ 2511188 h 5316518"/>
              <a:gd name="connsiteX29" fmla="*/ 736979 w 3524790"/>
              <a:gd name="connsiteY29" fmla="*/ 2552131 h 5316518"/>
              <a:gd name="connsiteX30" fmla="*/ 777923 w 3524790"/>
              <a:gd name="connsiteY30" fmla="*/ 2565779 h 5316518"/>
              <a:gd name="connsiteX31" fmla="*/ 818866 w 3524790"/>
              <a:gd name="connsiteY31" fmla="*/ 2593075 h 5316518"/>
              <a:gd name="connsiteX32" fmla="*/ 859809 w 3524790"/>
              <a:gd name="connsiteY32" fmla="*/ 2674961 h 5316518"/>
              <a:gd name="connsiteX33" fmla="*/ 887105 w 3524790"/>
              <a:gd name="connsiteY33" fmla="*/ 2825086 h 5316518"/>
              <a:gd name="connsiteX34" fmla="*/ 914400 w 3524790"/>
              <a:gd name="connsiteY34" fmla="*/ 2975212 h 5316518"/>
              <a:gd name="connsiteX35" fmla="*/ 941696 w 3524790"/>
              <a:gd name="connsiteY35" fmla="*/ 3070746 h 5316518"/>
              <a:gd name="connsiteX36" fmla="*/ 928048 w 3524790"/>
              <a:gd name="connsiteY36" fmla="*/ 3534770 h 5316518"/>
              <a:gd name="connsiteX37" fmla="*/ 900753 w 3524790"/>
              <a:gd name="connsiteY37" fmla="*/ 3616657 h 5316518"/>
              <a:gd name="connsiteX38" fmla="*/ 873457 w 3524790"/>
              <a:gd name="connsiteY38" fmla="*/ 3875964 h 5316518"/>
              <a:gd name="connsiteX39" fmla="*/ 859809 w 3524790"/>
              <a:gd name="connsiteY39" fmla="*/ 4012442 h 5316518"/>
              <a:gd name="connsiteX40" fmla="*/ 805218 w 3524790"/>
              <a:gd name="connsiteY40" fmla="*/ 4080681 h 5316518"/>
              <a:gd name="connsiteX41" fmla="*/ 764275 w 3524790"/>
              <a:gd name="connsiteY41" fmla="*/ 4189863 h 5316518"/>
              <a:gd name="connsiteX42" fmla="*/ 750627 w 3524790"/>
              <a:gd name="connsiteY42" fmla="*/ 4230806 h 5316518"/>
              <a:gd name="connsiteX43" fmla="*/ 709684 w 3524790"/>
              <a:gd name="connsiteY43" fmla="*/ 4299045 h 5316518"/>
              <a:gd name="connsiteX44" fmla="*/ 696036 w 3524790"/>
              <a:gd name="connsiteY44" fmla="*/ 4353636 h 5316518"/>
              <a:gd name="connsiteX45" fmla="*/ 668741 w 3524790"/>
              <a:gd name="connsiteY45" fmla="*/ 4408227 h 5316518"/>
              <a:gd name="connsiteX46" fmla="*/ 682388 w 3524790"/>
              <a:gd name="connsiteY46" fmla="*/ 4626591 h 5316518"/>
              <a:gd name="connsiteX47" fmla="*/ 750627 w 3524790"/>
              <a:gd name="connsiteY47" fmla="*/ 4735773 h 5316518"/>
              <a:gd name="connsiteX48" fmla="*/ 805218 w 3524790"/>
              <a:gd name="connsiteY48" fmla="*/ 4817660 h 5316518"/>
              <a:gd name="connsiteX49" fmla="*/ 873457 w 3524790"/>
              <a:gd name="connsiteY49" fmla="*/ 4926842 h 5316518"/>
              <a:gd name="connsiteX50" fmla="*/ 900753 w 3524790"/>
              <a:gd name="connsiteY50" fmla="*/ 4967785 h 5316518"/>
              <a:gd name="connsiteX51" fmla="*/ 941696 w 3524790"/>
              <a:gd name="connsiteY51" fmla="*/ 5008728 h 5316518"/>
              <a:gd name="connsiteX52" fmla="*/ 968991 w 3524790"/>
              <a:gd name="connsiteY52" fmla="*/ 5063319 h 5316518"/>
              <a:gd name="connsiteX53" fmla="*/ 1050878 w 3524790"/>
              <a:gd name="connsiteY53" fmla="*/ 5090615 h 5316518"/>
              <a:gd name="connsiteX54" fmla="*/ 1187356 w 3524790"/>
              <a:gd name="connsiteY54" fmla="*/ 5131558 h 5316518"/>
              <a:gd name="connsiteX55" fmla="*/ 1392072 w 3524790"/>
              <a:gd name="connsiteY55" fmla="*/ 5172501 h 5316518"/>
              <a:gd name="connsiteX56" fmla="*/ 1937982 w 3524790"/>
              <a:gd name="connsiteY56" fmla="*/ 5213445 h 5316518"/>
              <a:gd name="connsiteX57" fmla="*/ 2156347 w 3524790"/>
              <a:gd name="connsiteY57" fmla="*/ 5240740 h 5316518"/>
              <a:gd name="connsiteX58" fmla="*/ 2538484 w 3524790"/>
              <a:gd name="connsiteY58" fmla="*/ 5254388 h 5316518"/>
              <a:gd name="connsiteX59" fmla="*/ 3234520 w 3524790"/>
              <a:gd name="connsiteY59" fmla="*/ 5254388 h 5316518"/>
              <a:gd name="connsiteX60" fmla="*/ 3248168 w 3524790"/>
              <a:gd name="connsiteY60" fmla="*/ 5199797 h 5316518"/>
              <a:gd name="connsiteX61" fmla="*/ 3275463 w 3524790"/>
              <a:gd name="connsiteY61" fmla="*/ 5158854 h 5316518"/>
              <a:gd name="connsiteX62" fmla="*/ 3261815 w 3524790"/>
              <a:gd name="connsiteY62" fmla="*/ 4967785 h 5316518"/>
              <a:gd name="connsiteX63" fmla="*/ 3248168 w 3524790"/>
              <a:gd name="connsiteY63" fmla="*/ 4926842 h 5316518"/>
              <a:gd name="connsiteX64" fmla="*/ 3234520 w 3524790"/>
              <a:gd name="connsiteY64" fmla="*/ 4722125 h 5316518"/>
              <a:gd name="connsiteX65" fmla="*/ 3220872 w 3524790"/>
              <a:gd name="connsiteY65" fmla="*/ 4271749 h 5316518"/>
              <a:gd name="connsiteX66" fmla="*/ 3207224 w 3524790"/>
              <a:gd name="connsiteY66" fmla="*/ 4189863 h 5316518"/>
              <a:gd name="connsiteX67" fmla="*/ 3220872 w 3524790"/>
              <a:gd name="connsiteY67" fmla="*/ 3971498 h 5316518"/>
              <a:gd name="connsiteX68" fmla="*/ 3248168 w 3524790"/>
              <a:gd name="connsiteY68" fmla="*/ 3835021 h 5316518"/>
              <a:gd name="connsiteX69" fmla="*/ 3234520 w 3524790"/>
              <a:gd name="connsiteY69" fmla="*/ 3398292 h 5316518"/>
              <a:gd name="connsiteX70" fmla="*/ 3193576 w 3524790"/>
              <a:gd name="connsiteY70" fmla="*/ 3302758 h 5316518"/>
              <a:gd name="connsiteX71" fmla="*/ 3220872 w 3524790"/>
              <a:gd name="connsiteY71" fmla="*/ 3002507 h 5316518"/>
              <a:gd name="connsiteX72" fmla="*/ 3234520 w 3524790"/>
              <a:gd name="connsiteY72" fmla="*/ 2920621 h 5316518"/>
              <a:gd name="connsiteX73" fmla="*/ 3248168 w 3524790"/>
              <a:gd name="connsiteY73" fmla="*/ 2538483 h 5316518"/>
              <a:gd name="connsiteX74" fmla="*/ 3275463 w 3524790"/>
              <a:gd name="connsiteY74" fmla="*/ 2456597 h 5316518"/>
              <a:gd name="connsiteX75" fmla="*/ 3289111 w 3524790"/>
              <a:gd name="connsiteY75" fmla="*/ 2224585 h 5316518"/>
              <a:gd name="connsiteX76" fmla="*/ 3248168 w 3524790"/>
              <a:gd name="connsiteY76" fmla="*/ 832513 h 5316518"/>
              <a:gd name="connsiteX77" fmla="*/ 3220872 w 3524790"/>
              <a:gd name="connsiteY77" fmla="*/ 736979 h 5316518"/>
              <a:gd name="connsiteX78" fmla="*/ 3179929 w 3524790"/>
              <a:gd name="connsiteY78" fmla="*/ 627797 h 5316518"/>
              <a:gd name="connsiteX79" fmla="*/ 3152633 w 3524790"/>
              <a:gd name="connsiteY79" fmla="*/ 518615 h 5316518"/>
              <a:gd name="connsiteX80" fmla="*/ 3111690 w 3524790"/>
              <a:gd name="connsiteY80" fmla="*/ 491319 h 5316518"/>
              <a:gd name="connsiteX81" fmla="*/ 3043451 w 3524790"/>
              <a:gd name="connsiteY81" fmla="*/ 409433 h 5316518"/>
              <a:gd name="connsiteX82" fmla="*/ 3002508 w 3524790"/>
              <a:gd name="connsiteY82" fmla="*/ 395785 h 5316518"/>
              <a:gd name="connsiteX83" fmla="*/ 2920621 w 3524790"/>
              <a:gd name="connsiteY83" fmla="*/ 354842 h 5316518"/>
              <a:gd name="connsiteX84" fmla="*/ 2797791 w 3524790"/>
              <a:gd name="connsiteY84" fmla="*/ 300251 h 5316518"/>
              <a:gd name="connsiteX85" fmla="*/ 2756848 w 3524790"/>
              <a:gd name="connsiteY85" fmla="*/ 286603 h 5316518"/>
              <a:gd name="connsiteX86" fmla="*/ 2715905 w 3524790"/>
              <a:gd name="connsiteY86" fmla="*/ 259307 h 5316518"/>
              <a:gd name="connsiteX87" fmla="*/ 2579427 w 3524790"/>
              <a:gd name="connsiteY87" fmla="*/ 218364 h 5316518"/>
              <a:gd name="connsiteX88" fmla="*/ 2456597 w 3524790"/>
              <a:gd name="connsiteY88" fmla="*/ 177421 h 5316518"/>
              <a:gd name="connsiteX89" fmla="*/ 2374711 w 3524790"/>
              <a:gd name="connsiteY89" fmla="*/ 150125 h 5316518"/>
              <a:gd name="connsiteX90" fmla="*/ 2320120 w 3524790"/>
              <a:gd name="connsiteY90" fmla="*/ 136478 h 5316518"/>
              <a:gd name="connsiteX91" fmla="*/ 2238233 w 3524790"/>
              <a:gd name="connsiteY91" fmla="*/ 109182 h 5316518"/>
              <a:gd name="connsiteX92" fmla="*/ 2142699 w 3524790"/>
              <a:gd name="connsiteY92" fmla="*/ 95534 h 5316518"/>
              <a:gd name="connsiteX93" fmla="*/ 2033517 w 3524790"/>
              <a:gd name="connsiteY93" fmla="*/ 68239 h 5316518"/>
              <a:gd name="connsiteX94" fmla="*/ 1815153 w 3524790"/>
              <a:gd name="connsiteY94" fmla="*/ 81886 h 53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24790" h="5316518">
                <a:moveTo>
                  <a:pt x="1883391" y="136478"/>
                </a:moveTo>
                <a:cubicBezTo>
                  <a:pt x="1787373" y="104471"/>
                  <a:pt x="1905908" y="146129"/>
                  <a:pt x="1787857" y="95534"/>
                </a:cubicBezTo>
                <a:cubicBezTo>
                  <a:pt x="1751134" y="79795"/>
                  <a:pt x="1718731" y="76250"/>
                  <a:pt x="1678675" y="68239"/>
                </a:cubicBezTo>
                <a:cubicBezTo>
                  <a:pt x="1660478" y="59140"/>
                  <a:pt x="1643571" y="46789"/>
                  <a:pt x="1624084" y="40943"/>
                </a:cubicBezTo>
                <a:cubicBezTo>
                  <a:pt x="1490355" y="824"/>
                  <a:pt x="1586360" y="56737"/>
                  <a:pt x="1501254" y="0"/>
                </a:cubicBezTo>
                <a:cubicBezTo>
                  <a:pt x="1214651" y="4549"/>
                  <a:pt x="927821" y="1375"/>
                  <a:pt x="641445" y="13648"/>
                </a:cubicBezTo>
                <a:cubicBezTo>
                  <a:pt x="541563" y="17929"/>
                  <a:pt x="573210" y="42183"/>
                  <a:pt x="504968" y="54591"/>
                </a:cubicBezTo>
                <a:cubicBezTo>
                  <a:pt x="468882" y="61152"/>
                  <a:pt x="432179" y="63690"/>
                  <a:pt x="395785" y="68239"/>
                </a:cubicBezTo>
                <a:cubicBezTo>
                  <a:pt x="382137" y="72788"/>
                  <a:pt x="366197" y="73054"/>
                  <a:pt x="354842" y="81886"/>
                </a:cubicBezTo>
                <a:cubicBezTo>
                  <a:pt x="324372" y="105585"/>
                  <a:pt x="309577" y="151566"/>
                  <a:pt x="272956" y="163773"/>
                </a:cubicBezTo>
                <a:lnTo>
                  <a:pt x="232012" y="177421"/>
                </a:lnTo>
                <a:cubicBezTo>
                  <a:pt x="213815" y="191069"/>
                  <a:pt x="195930" y="205143"/>
                  <a:pt x="177421" y="218364"/>
                </a:cubicBezTo>
                <a:cubicBezTo>
                  <a:pt x="164074" y="227898"/>
                  <a:pt x="146725" y="232852"/>
                  <a:pt x="136478" y="245660"/>
                </a:cubicBezTo>
                <a:cubicBezTo>
                  <a:pt x="127491" y="256894"/>
                  <a:pt x="127379" y="272955"/>
                  <a:pt x="122830" y="286603"/>
                </a:cubicBezTo>
                <a:cubicBezTo>
                  <a:pt x="109182" y="618698"/>
                  <a:pt x="111979" y="951878"/>
                  <a:pt x="81887" y="1282889"/>
                </a:cubicBezTo>
                <a:cubicBezTo>
                  <a:pt x="77338" y="1332931"/>
                  <a:pt x="74472" y="1383155"/>
                  <a:pt x="68239" y="1433015"/>
                </a:cubicBezTo>
                <a:cubicBezTo>
                  <a:pt x="65362" y="1456033"/>
                  <a:pt x="59140" y="1478508"/>
                  <a:pt x="54591" y="1501254"/>
                </a:cubicBezTo>
                <a:cubicBezTo>
                  <a:pt x="50042" y="1555845"/>
                  <a:pt x="48184" y="1610727"/>
                  <a:pt x="40944" y="1665027"/>
                </a:cubicBezTo>
                <a:cubicBezTo>
                  <a:pt x="39043" y="1679287"/>
                  <a:pt x="30417" y="1691927"/>
                  <a:pt x="27296" y="1705970"/>
                </a:cubicBezTo>
                <a:cubicBezTo>
                  <a:pt x="19722" y="1740054"/>
                  <a:pt x="4353" y="1852918"/>
                  <a:pt x="0" y="1883391"/>
                </a:cubicBezTo>
                <a:cubicBezTo>
                  <a:pt x="4549" y="2019869"/>
                  <a:pt x="5387" y="2156521"/>
                  <a:pt x="13648" y="2292824"/>
                </a:cubicBezTo>
                <a:cubicBezTo>
                  <a:pt x="15757" y="2327616"/>
                  <a:pt x="40794" y="2356413"/>
                  <a:pt x="68239" y="2374710"/>
                </a:cubicBezTo>
                <a:cubicBezTo>
                  <a:pt x="80209" y="2382690"/>
                  <a:pt x="96315" y="2381924"/>
                  <a:pt x="109182" y="2388358"/>
                </a:cubicBezTo>
                <a:cubicBezTo>
                  <a:pt x="123853" y="2395694"/>
                  <a:pt x="135137" y="2408992"/>
                  <a:pt x="150126" y="2415654"/>
                </a:cubicBezTo>
                <a:cubicBezTo>
                  <a:pt x="176418" y="2427339"/>
                  <a:pt x="208072" y="2426989"/>
                  <a:pt x="232012" y="2442949"/>
                </a:cubicBezTo>
                <a:cubicBezTo>
                  <a:pt x="245660" y="2452048"/>
                  <a:pt x="256735" y="2467812"/>
                  <a:pt x="272956" y="2470245"/>
                </a:cubicBezTo>
                <a:cubicBezTo>
                  <a:pt x="349570" y="2481737"/>
                  <a:pt x="427631" y="2479343"/>
                  <a:pt x="504968" y="2483892"/>
                </a:cubicBezTo>
                <a:cubicBezTo>
                  <a:pt x="523165" y="2488441"/>
                  <a:pt x="541020" y="2494688"/>
                  <a:pt x="559559" y="2497540"/>
                </a:cubicBezTo>
                <a:cubicBezTo>
                  <a:pt x="600275" y="2503804"/>
                  <a:pt x="643015" y="2499073"/>
                  <a:pt x="682388" y="2511188"/>
                </a:cubicBezTo>
                <a:cubicBezTo>
                  <a:pt x="704128" y="2517877"/>
                  <a:pt x="717230" y="2540846"/>
                  <a:pt x="736979" y="2552131"/>
                </a:cubicBezTo>
                <a:cubicBezTo>
                  <a:pt x="749470" y="2559269"/>
                  <a:pt x="764275" y="2561230"/>
                  <a:pt x="777923" y="2565779"/>
                </a:cubicBezTo>
                <a:cubicBezTo>
                  <a:pt x="791571" y="2574878"/>
                  <a:pt x="807268" y="2581477"/>
                  <a:pt x="818866" y="2593075"/>
                </a:cubicBezTo>
                <a:cubicBezTo>
                  <a:pt x="842794" y="2617003"/>
                  <a:pt x="850928" y="2643878"/>
                  <a:pt x="859809" y="2674961"/>
                </a:cubicBezTo>
                <a:cubicBezTo>
                  <a:pt x="879269" y="2743072"/>
                  <a:pt x="874217" y="2741318"/>
                  <a:pt x="887105" y="2825086"/>
                </a:cubicBezTo>
                <a:cubicBezTo>
                  <a:pt x="891970" y="2856708"/>
                  <a:pt x="905886" y="2941155"/>
                  <a:pt x="914400" y="2975212"/>
                </a:cubicBezTo>
                <a:cubicBezTo>
                  <a:pt x="922432" y="3007342"/>
                  <a:pt x="932597" y="3038901"/>
                  <a:pt x="941696" y="3070746"/>
                </a:cubicBezTo>
                <a:cubicBezTo>
                  <a:pt x="937147" y="3225421"/>
                  <a:pt x="939621" y="3380462"/>
                  <a:pt x="928048" y="3534770"/>
                </a:cubicBezTo>
                <a:cubicBezTo>
                  <a:pt x="925896" y="3563462"/>
                  <a:pt x="900753" y="3616657"/>
                  <a:pt x="900753" y="3616657"/>
                </a:cubicBezTo>
                <a:cubicBezTo>
                  <a:pt x="870166" y="3953112"/>
                  <a:pt x="903278" y="3607577"/>
                  <a:pt x="873457" y="3875964"/>
                </a:cubicBezTo>
                <a:cubicBezTo>
                  <a:pt x="868408" y="3921404"/>
                  <a:pt x="874267" y="3969069"/>
                  <a:pt x="859809" y="4012442"/>
                </a:cubicBezTo>
                <a:cubicBezTo>
                  <a:pt x="850597" y="4040077"/>
                  <a:pt x="823415" y="4057935"/>
                  <a:pt x="805218" y="4080681"/>
                </a:cubicBezTo>
                <a:cubicBezTo>
                  <a:pt x="791570" y="4117075"/>
                  <a:pt x="777558" y="4153334"/>
                  <a:pt x="764275" y="4189863"/>
                </a:cubicBezTo>
                <a:cubicBezTo>
                  <a:pt x="759359" y="4203383"/>
                  <a:pt x="757061" y="4217939"/>
                  <a:pt x="750627" y="4230806"/>
                </a:cubicBezTo>
                <a:cubicBezTo>
                  <a:pt x="738764" y="4254532"/>
                  <a:pt x="723332" y="4276299"/>
                  <a:pt x="709684" y="4299045"/>
                </a:cubicBezTo>
                <a:cubicBezTo>
                  <a:pt x="705135" y="4317242"/>
                  <a:pt x="702622" y="4336073"/>
                  <a:pt x="696036" y="4353636"/>
                </a:cubicBezTo>
                <a:cubicBezTo>
                  <a:pt x="688893" y="4372685"/>
                  <a:pt x="669757" y="4387908"/>
                  <a:pt x="668741" y="4408227"/>
                </a:cubicBezTo>
                <a:cubicBezTo>
                  <a:pt x="665099" y="4481066"/>
                  <a:pt x="664700" y="4555838"/>
                  <a:pt x="682388" y="4626591"/>
                </a:cubicBezTo>
                <a:cubicBezTo>
                  <a:pt x="692797" y="4668227"/>
                  <a:pt x="727585" y="4699565"/>
                  <a:pt x="750627" y="4735773"/>
                </a:cubicBezTo>
                <a:cubicBezTo>
                  <a:pt x="750749" y="4735965"/>
                  <a:pt x="805097" y="4817467"/>
                  <a:pt x="805218" y="4817660"/>
                </a:cubicBezTo>
                <a:cubicBezTo>
                  <a:pt x="827964" y="4854054"/>
                  <a:pt x="850415" y="4890634"/>
                  <a:pt x="873457" y="4926842"/>
                </a:cubicBezTo>
                <a:cubicBezTo>
                  <a:pt x="882263" y="4940680"/>
                  <a:pt x="889155" y="4956187"/>
                  <a:pt x="900753" y="4967785"/>
                </a:cubicBezTo>
                <a:lnTo>
                  <a:pt x="941696" y="5008728"/>
                </a:lnTo>
                <a:cubicBezTo>
                  <a:pt x="950794" y="5026925"/>
                  <a:pt x="952715" y="5051112"/>
                  <a:pt x="968991" y="5063319"/>
                </a:cubicBezTo>
                <a:cubicBezTo>
                  <a:pt x="992009" y="5080582"/>
                  <a:pt x="1026938" y="5074655"/>
                  <a:pt x="1050878" y="5090615"/>
                </a:cubicBezTo>
                <a:cubicBezTo>
                  <a:pt x="1118587" y="5135754"/>
                  <a:pt x="1075583" y="5115590"/>
                  <a:pt x="1187356" y="5131558"/>
                </a:cubicBezTo>
                <a:cubicBezTo>
                  <a:pt x="1274588" y="5189714"/>
                  <a:pt x="1209582" y="5155911"/>
                  <a:pt x="1392072" y="5172501"/>
                </a:cubicBezTo>
                <a:cubicBezTo>
                  <a:pt x="1766919" y="5206577"/>
                  <a:pt x="1176976" y="5162710"/>
                  <a:pt x="1937982" y="5213445"/>
                </a:cubicBezTo>
                <a:cubicBezTo>
                  <a:pt x="2035305" y="5237774"/>
                  <a:pt x="2004296" y="5233137"/>
                  <a:pt x="2156347" y="5240740"/>
                </a:cubicBezTo>
                <a:cubicBezTo>
                  <a:pt x="2283648" y="5247105"/>
                  <a:pt x="2411105" y="5249839"/>
                  <a:pt x="2538484" y="5254388"/>
                </a:cubicBezTo>
                <a:cubicBezTo>
                  <a:pt x="2787001" y="5316518"/>
                  <a:pt x="2728834" y="5307064"/>
                  <a:pt x="3234520" y="5254388"/>
                </a:cubicBezTo>
                <a:cubicBezTo>
                  <a:pt x="3253176" y="5252445"/>
                  <a:pt x="3240779" y="5217037"/>
                  <a:pt x="3248168" y="5199797"/>
                </a:cubicBezTo>
                <a:cubicBezTo>
                  <a:pt x="3254629" y="5184721"/>
                  <a:pt x="3266365" y="5172502"/>
                  <a:pt x="3275463" y="5158854"/>
                </a:cubicBezTo>
                <a:cubicBezTo>
                  <a:pt x="3270914" y="5095164"/>
                  <a:pt x="3269275" y="5031200"/>
                  <a:pt x="3261815" y="4967785"/>
                </a:cubicBezTo>
                <a:cubicBezTo>
                  <a:pt x="3260134" y="4953498"/>
                  <a:pt x="3249757" y="4941140"/>
                  <a:pt x="3248168" y="4926842"/>
                </a:cubicBezTo>
                <a:cubicBezTo>
                  <a:pt x="3240616" y="4858870"/>
                  <a:pt x="3239069" y="4790364"/>
                  <a:pt x="3234520" y="4722125"/>
                </a:cubicBezTo>
                <a:cubicBezTo>
                  <a:pt x="3229971" y="4572000"/>
                  <a:pt x="3228564" y="4421746"/>
                  <a:pt x="3220872" y="4271749"/>
                </a:cubicBezTo>
                <a:cubicBezTo>
                  <a:pt x="3219455" y="4244113"/>
                  <a:pt x="3207224" y="4217535"/>
                  <a:pt x="3207224" y="4189863"/>
                </a:cubicBezTo>
                <a:cubicBezTo>
                  <a:pt x="3207224" y="4116933"/>
                  <a:pt x="3214554" y="4044154"/>
                  <a:pt x="3220872" y="3971498"/>
                </a:cubicBezTo>
                <a:cubicBezTo>
                  <a:pt x="3228252" y="3886630"/>
                  <a:pt x="3228060" y="3895342"/>
                  <a:pt x="3248168" y="3835021"/>
                </a:cubicBezTo>
                <a:cubicBezTo>
                  <a:pt x="3271731" y="3622939"/>
                  <a:pt x="3269670" y="3714648"/>
                  <a:pt x="3234520" y="3398292"/>
                </a:cubicBezTo>
                <a:cubicBezTo>
                  <a:pt x="3228645" y="3345414"/>
                  <a:pt x="3221001" y="3343894"/>
                  <a:pt x="3193576" y="3302758"/>
                </a:cubicBezTo>
                <a:cubicBezTo>
                  <a:pt x="3199579" y="3230727"/>
                  <a:pt x="3211323" y="3078900"/>
                  <a:pt x="3220872" y="3002507"/>
                </a:cubicBezTo>
                <a:cubicBezTo>
                  <a:pt x="3224304" y="2975049"/>
                  <a:pt x="3229971" y="2947916"/>
                  <a:pt x="3234520" y="2920621"/>
                </a:cubicBezTo>
                <a:cubicBezTo>
                  <a:pt x="3239069" y="2793242"/>
                  <a:pt x="3236965" y="2665450"/>
                  <a:pt x="3248168" y="2538483"/>
                </a:cubicBezTo>
                <a:cubicBezTo>
                  <a:pt x="3250697" y="2509823"/>
                  <a:pt x="3275463" y="2456597"/>
                  <a:pt x="3275463" y="2456597"/>
                </a:cubicBezTo>
                <a:cubicBezTo>
                  <a:pt x="3280012" y="2379260"/>
                  <a:pt x="3289111" y="2302056"/>
                  <a:pt x="3289111" y="2224585"/>
                </a:cubicBezTo>
                <a:cubicBezTo>
                  <a:pt x="3289111" y="877776"/>
                  <a:pt x="3524790" y="1247461"/>
                  <a:pt x="3248168" y="832513"/>
                </a:cubicBezTo>
                <a:cubicBezTo>
                  <a:pt x="3237413" y="789493"/>
                  <a:pt x="3235557" y="776138"/>
                  <a:pt x="3220872" y="736979"/>
                </a:cubicBezTo>
                <a:cubicBezTo>
                  <a:pt x="3211474" y="711919"/>
                  <a:pt x="3187675" y="658783"/>
                  <a:pt x="3179929" y="627797"/>
                </a:cubicBezTo>
                <a:cubicBezTo>
                  <a:pt x="3179002" y="624089"/>
                  <a:pt x="3163978" y="532796"/>
                  <a:pt x="3152633" y="518615"/>
                </a:cubicBezTo>
                <a:cubicBezTo>
                  <a:pt x="3142386" y="505807"/>
                  <a:pt x="3125338" y="500418"/>
                  <a:pt x="3111690" y="491319"/>
                </a:cubicBezTo>
                <a:cubicBezTo>
                  <a:pt x="3091549" y="461108"/>
                  <a:pt x="3074975" y="430449"/>
                  <a:pt x="3043451" y="409433"/>
                </a:cubicBezTo>
                <a:cubicBezTo>
                  <a:pt x="3031481" y="401453"/>
                  <a:pt x="3015375" y="402219"/>
                  <a:pt x="3002508" y="395785"/>
                </a:cubicBezTo>
                <a:cubicBezTo>
                  <a:pt x="2896693" y="342876"/>
                  <a:pt x="3023525" y="389141"/>
                  <a:pt x="2920621" y="354842"/>
                </a:cubicBezTo>
                <a:cubicBezTo>
                  <a:pt x="2855737" y="311585"/>
                  <a:pt x="2895240" y="332734"/>
                  <a:pt x="2797791" y="300251"/>
                </a:cubicBezTo>
                <a:cubicBezTo>
                  <a:pt x="2784143" y="295702"/>
                  <a:pt x="2768818" y="294583"/>
                  <a:pt x="2756848" y="286603"/>
                </a:cubicBezTo>
                <a:cubicBezTo>
                  <a:pt x="2743200" y="277504"/>
                  <a:pt x="2730894" y="265969"/>
                  <a:pt x="2715905" y="259307"/>
                </a:cubicBezTo>
                <a:cubicBezTo>
                  <a:pt x="2673190" y="240322"/>
                  <a:pt x="2624794" y="229706"/>
                  <a:pt x="2579427" y="218364"/>
                </a:cubicBezTo>
                <a:cubicBezTo>
                  <a:pt x="2503833" y="167969"/>
                  <a:pt x="2574278" y="206842"/>
                  <a:pt x="2456597" y="177421"/>
                </a:cubicBezTo>
                <a:cubicBezTo>
                  <a:pt x="2428684" y="170443"/>
                  <a:pt x="2402624" y="157103"/>
                  <a:pt x="2374711" y="150125"/>
                </a:cubicBezTo>
                <a:cubicBezTo>
                  <a:pt x="2356514" y="145576"/>
                  <a:pt x="2338086" y="141868"/>
                  <a:pt x="2320120" y="136478"/>
                </a:cubicBezTo>
                <a:cubicBezTo>
                  <a:pt x="2292561" y="128210"/>
                  <a:pt x="2266268" y="115652"/>
                  <a:pt x="2238233" y="109182"/>
                </a:cubicBezTo>
                <a:cubicBezTo>
                  <a:pt x="2206889" y="101949"/>
                  <a:pt x="2174242" y="101843"/>
                  <a:pt x="2142699" y="95534"/>
                </a:cubicBezTo>
                <a:cubicBezTo>
                  <a:pt x="2105913" y="88177"/>
                  <a:pt x="2033517" y="68239"/>
                  <a:pt x="2033517" y="68239"/>
                </a:cubicBezTo>
                <a:lnTo>
                  <a:pt x="1815153" y="81886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3558232" y="1746913"/>
            <a:ext cx="2263248" cy="4135272"/>
          </a:xfrm>
          <a:custGeom>
            <a:avLst/>
            <a:gdLst>
              <a:gd name="connsiteX0" fmla="*/ 1177541 w 2263248"/>
              <a:gd name="connsiteY0" fmla="*/ 13648 h 4135272"/>
              <a:gd name="connsiteX1" fmla="*/ 699869 w 2263248"/>
              <a:gd name="connsiteY1" fmla="*/ 40944 h 4135272"/>
              <a:gd name="connsiteX2" fmla="*/ 658926 w 2263248"/>
              <a:gd name="connsiteY2" fmla="*/ 54591 h 4135272"/>
              <a:gd name="connsiteX3" fmla="*/ 563392 w 2263248"/>
              <a:gd name="connsiteY3" fmla="*/ 163774 h 4135272"/>
              <a:gd name="connsiteX4" fmla="*/ 522449 w 2263248"/>
              <a:gd name="connsiteY4" fmla="*/ 177421 h 4135272"/>
              <a:gd name="connsiteX5" fmla="*/ 481505 w 2263248"/>
              <a:gd name="connsiteY5" fmla="*/ 204717 h 4135272"/>
              <a:gd name="connsiteX6" fmla="*/ 385971 w 2263248"/>
              <a:gd name="connsiteY6" fmla="*/ 272956 h 4135272"/>
              <a:gd name="connsiteX7" fmla="*/ 358675 w 2263248"/>
              <a:gd name="connsiteY7" fmla="*/ 327547 h 4135272"/>
              <a:gd name="connsiteX8" fmla="*/ 331380 w 2263248"/>
              <a:gd name="connsiteY8" fmla="*/ 559559 h 4135272"/>
              <a:gd name="connsiteX9" fmla="*/ 304084 w 2263248"/>
              <a:gd name="connsiteY9" fmla="*/ 709684 h 4135272"/>
              <a:gd name="connsiteX10" fmla="*/ 290437 w 2263248"/>
              <a:gd name="connsiteY10" fmla="*/ 928048 h 4135272"/>
              <a:gd name="connsiteX11" fmla="*/ 276789 w 2263248"/>
              <a:gd name="connsiteY11" fmla="*/ 1296538 h 4135272"/>
              <a:gd name="connsiteX12" fmla="*/ 249493 w 2263248"/>
              <a:gd name="connsiteY12" fmla="*/ 1378424 h 4135272"/>
              <a:gd name="connsiteX13" fmla="*/ 208550 w 2263248"/>
              <a:gd name="connsiteY13" fmla="*/ 1460311 h 4135272"/>
              <a:gd name="connsiteX14" fmla="*/ 167607 w 2263248"/>
              <a:gd name="connsiteY14" fmla="*/ 1651380 h 4135272"/>
              <a:gd name="connsiteX15" fmla="*/ 153959 w 2263248"/>
              <a:gd name="connsiteY15" fmla="*/ 1692323 h 4135272"/>
              <a:gd name="connsiteX16" fmla="*/ 126664 w 2263248"/>
              <a:gd name="connsiteY16" fmla="*/ 1746914 h 4135272"/>
              <a:gd name="connsiteX17" fmla="*/ 113016 w 2263248"/>
              <a:gd name="connsiteY17" fmla="*/ 1828800 h 4135272"/>
              <a:gd name="connsiteX18" fmla="*/ 58425 w 2263248"/>
              <a:gd name="connsiteY18" fmla="*/ 1965278 h 4135272"/>
              <a:gd name="connsiteX19" fmla="*/ 44777 w 2263248"/>
              <a:gd name="connsiteY19" fmla="*/ 2634018 h 4135272"/>
              <a:gd name="connsiteX20" fmla="*/ 17481 w 2263248"/>
              <a:gd name="connsiteY20" fmla="*/ 2688609 h 4135272"/>
              <a:gd name="connsiteX21" fmla="*/ 3834 w 2263248"/>
              <a:gd name="connsiteY21" fmla="*/ 2743200 h 4135272"/>
              <a:gd name="connsiteX22" fmla="*/ 17481 w 2263248"/>
              <a:gd name="connsiteY22" fmla="*/ 3289111 h 4135272"/>
              <a:gd name="connsiteX23" fmla="*/ 44777 w 2263248"/>
              <a:gd name="connsiteY23" fmla="*/ 3616657 h 4135272"/>
              <a:gd name="connsiteX24" fmla="*/ 58425 w 2263248"/>
              <a:gd name="connsiteY24" fmla="*/ 3684896 h 4135272"/>
              <a:gd name="connsiteX25" fmla="*/ 85720 w 2263248"/>
              <a:gd name="connsiteY25" fmla="*/ 3766783 h 4135272"/>
              <a:gd name="connsiteX26" fmla="*/ 99368 w 2263248"/>
              <a:gd name="connsiteY26" fmla="*/ 3985147 h 4135272"/>
              <a:gd name="connsiteX27" fmla="*/ 153959 w 2263248"/>
              <a:gd name="connsiteY27" fmla="*/ 3998794 h 4135272"/>
              <a:gd name="connsiteX28" fmla="*/ 194902 w 2263248"/>
              <a:gd name="connsiteY28" fmla="*/ 4026090 h 4135272"/>
              <a:gd name="connsiteX29" fmla="*/ 440562 w 2263248"/>
              <a:gd name="connsiteY29" fmla="*/ 4080681 h 4135272"/>
              <a:gd name="connsiteX30" fmla="*/ 754461 w 2263248"/>
              <a:gd name="connsiteY30" fmla="*/ 4135272 h 4135272"/>
              <a:gd name="connsiteX31" fmla="*/ 1150246 w 2263248"/>
              <a:gd name="connsiteY31" fmla="*/ 4107977 h 4135272"/>
              <a:gd name="connsiteX32" fmla="*/ 1273075 w 2263248"/>
              <a:gd name="connsiteY32" fmla="*/ 4067033 h 4135272"/>
              <a:gd name="connsiteX33" fmla="*/ 1382258 w 2263248"/>
              <a:gd name="connsiteY33" fmla="*/ 4053386 h 4135272"/>
              <a:gd name="connsiteX34" fmla="*/ 1436849 w 2263248"/>
              <a:gd name="connsiteY34" fmla="*/ 4026090 h 4135272"/>
              <a:gd name="connsiteX35" fmla="*/ 1668861 w 2263248"/>
              <a:gd name="connsiteY35" fmla="*/ 3985147 h 4135272"/>
              <a:gd name="connsiteX36" fmla="*/ 1914520 w 2263248"/>
              <a:gd name="connsiteY36" fmla="*/ 3971499 h 4135272"/>
              <a:gd name="connsiteX37" fmla="*/ 2050998 w 2263248"/>
              <a:gd name="connsiteY37" fmla="*/ 3916908 h 4135272"/>
              <a:gd name="connsiteX38" fmla="*/ 2078293 w 2263248"/>
              <a:gd name="connsiteY38" fmla="*/ 3875965 h 4135272"/>
              <a:gd name="connsiteX39" fmla="*/ 2173828 w 2263248"/>
              <a:gd name="connsiteY39" fmla="*/ 3794078 h 4135272"/>
              <a:gd name="connsiteX40" fmla="*/ 2214771 w 2263248"/>
              <a:gd name="connsiteY40" fmla="*/ 2811439 h 4135272"/>
              <a:gd name="connsiteX41" fmla="*/ 2255714 w 2263248"/>
              <a:gd name="connsiteY41" fmla="*/ 2674962 h 4135272"/>
              <a:gd name="connsiteX42" fmla="*/ 2242067 w 2263248"/>
              <a:gd name="connsiteY42" fmla="*/ 2238233 h 4135272"/>
              <a:gd name="connsiteX43" fmla="*/ 2228419 w 2263248"/>
              <a:gd name="connsiteY43" fmla="*/ 2197290 h 4135272"/>
              <a:gd name="connsiteX44" fmla="*/ 2173828 w 2263248"/>
              <a:gd name="connsiteY44" fmla="*/ 2006221 h 4135272"/>
              <a:gd name="connsiteX45" fmla="*/ 2160180 w 2263248"/>
              <a:gd name="connsiteY45" fmla="*/ 1965278 h 4135272"/>
              <a:gd name="connsiteX46" fmla="*/ 2146532 w 2263248"/>
              <a:gd name="connsiteY46" fmla="*/ 545911 h 4135272"/>
              <a:gd name="connsiteX47" fmla="*/ 2105589 w 2263248"/>
              <a:gd name="connsiteY47" fmla="*/ 518615 h 4135272"/>
              <a:gd name="connsiteX48" fmla="*/ 2050998 w 2263248"/>
              <a:gd name="connsiteY48" fmla="*/ 477672 h 4135272"/>
              <a:gd name="connsiteX49" fmla="*/ 1996407 w 2263248"/>
              <a:gd name="connsiteY49" fmla="*/ 423081 h 4135272"/>
              <a:gd name="connsiteX50" fmla="*/ 1955464 w 2263248"/>
              <a:gd name="connsiteY50" fmla="*/ 409433 h 4135272"/>
              <a:gd name="connsiteX51" fmla="*/ 1873577 w 2263248"/>
              <a:gd name="connsiteY51" fmla="*/ 354842 h 4135272"/>
              <a:gd name="connsiteX52" fmla="*/ 1818986 w 2263248"/>
              <a:gd name="connsiteY52" fmla="*/ 313899 h 4135272"/>
              <a:gd name="connsiteX53" fmla="*/ 1778043 w 2263248"/>
              <a:gd name="connsiteY53" fmla="*/ 272956 h 4135272"/>
              <a:gd name="connsiteX54" fmla="*/ 1668861 w 2263248"/>
              <a:gd name="connsiteY54" fmla="*/ 232012 h 4135272"/>
              <a:gd name="connsiteX55" fmla="*/ 1627917 w 2263248"/>
              <a:gd name="connsiteY55" fmla="*/ 191069 h 4135272"/>
              <a:gd name="connsiteX56" fmla="*/ 1600622 w 2263248"/>
              <a:gd name="connsiteY56" fmla="*/ 150126 h 4135272"/>
              <a:gd name="connsiteX57" fmla="*/ 1546031 w 2263248"/>
              <a:gd name="connsiteY57" fmla="*/ 136478 h 4135272"/>
              <a:gd name="connsiteX58" fmla="*/ 1505087 w 2263248"/>
              <a:gd name="connsiteY58" fmla="*/ 122830 h 4135272"/>
              <a:gd name="connsiteX59" fmla="*/ 1477792 w 2263248"/>
              <a:gd name="connsiteY59" fmla="*/ 81887 h 4135272"/>
              <a:gd name="connsiteX60" fmla="*/ 1341314 w 2263248"/>
              <a:gd name="connsiteY60" fmla="*/ 27296 h 4135272"/>
              <a:gd name="connsiteX61" fmla="*/ 1300371 w 2263248"/>
              <a:gd name="connsiteY61" fmla="*/ 13648 h 4135272"/>
              <a:gd name="connsiteX62" fmla="*/ 1259428 w 2263248"/>
              <a:gd name="connsiteY62" fmla="*/ 0 h 4135272"/>
              <a:gd name="connsiteX63" fmla="*/ 1177541 w 2263248"/>
              <a:gd name="connsiteY63" fmla="*/ 13648 h 41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263248" h="4135272">
                <a:moveTo>
                  <a:pt x="1177541" y="13648"/>
                </a:moveTo>
                <a:cubicBezTo>
                  <a:pt x="1019493" y="18916"/>
                  <a:pt x="855368" y="2070"/>
                  <a:pt x="699869" y="40944"/>
                </a:cubicBezTo>
                <a:cubicBezTo>
                  <a:pt x="685913" y="44433"/>
                  <a:pt x="672574" y="50042"/>
                  <a:pt x="658926" y="54591"/>
                </a:cubicBezTo>
                <a:cubicBezTo>
                  <a:pt x="645354" y="71556"/>
                  <a:pt x="589764" y="146192"/>
                  <a:pt x="563392" y="163774"/>
                </a:cubicBezTo>
                <a:cubicBezTo>
                  <a:pt x="551422" y="171754"/>
                  <a:pt x="536097" y="172872"/>
                  <a:pt x="522449" y="177421"/>
                </a:cubicBezTo>
                <a:cubicBezTo>
                  <a:pt x="508801" y="186520"/>
                  <a:pt x="494853" y="195183"/>
                  <a:pt x="481505" y="204717"/>
                </a:cubicBezTo>
                <a:cubicBezTo>
                  <a:pt x="362989" y="289371"/>
                  <a:pt x="482475" y="208619"/>
                  <a:pt x="385971" y="272956"/>
                </a:cubicBezTo>
                <a:cubicBezTo>
                  <a:pt x="376872" y="291153"/>
                  <a:pt x="364521" y="308060"/>
                  <a:pt x="358675" y="327547"/>
                </a:cubicBezTo>
                <a:cubicBezTo>
                  <a:pt x="343220" y="379064"/>
                  <a:pt x="335817" y="527025"/>
                  <a:pt x="331380" y="559559"/>
                </a:cubicBezTo>
                <a:cubicBezTo>
                  <a:pt x="324508" y="609955"/>
                  <a:pt x="313183" y="659642"/>
                  <a:pt x="304084" y="709684"/>
                </a:cubicBezTo>
                <a:cubicBezTo>
                  <a:pt x="299535" y="782472"/>
                  <a:pt x="293825" y="855197"/>
                  <a:pt x="290437" y="928048"/>
                </a:cubicBezTo>
                <a:cubicBezTo>
                  <a:pt x="284726" y="1050829"/>
                  <a:pt x="287917" y="1174129"/>
                  <a:pt x="276789" y="1296538"/>
                </a:cubicBezTo>
                <a:cubicBezTo>
                  <a:pt x="274184" y="1325192"/>
                  <a:pt x="265452" y="1354484"/>
                  <a:pt x="249493" y="1378424"/>
                </a:cubicBezTo>
                <a:cubicBezTo>
                  <a:pt x="224325" y="1416177"/>
                  <a:pt x="218521" y="1417104"/>
                  <a:pt x="208550" y="1460311"/>
                </a:cubicBezTo>
                <a:cubicBezTo>
                  <a:pt x="189749" y="1541783"/>
                  <a:pt x="187586" y="1581456"/>
                  <a:pt x="167607" y="1651380"/>
                </a:cubicBezTo>
                <a:cubicBezTo>
                  <a:pt x="163655" y="1665212"/>
                  <a:pt x="159626" y="1679100"/>
                  <a:pt x="153959" y="1692323"/>
                </a:cubicBezTo>
                <a:cubicBezTo>
                  <a:pt x="145945" y="1711023"/>
                  <a:pt x="135762" y="1728717"/>
                  <a:pt x="126664" y="1746914"/>
                </a:cubicBezTo>
                <a:cubicBezTo>
                  <a:pt x="122115" y="1774209"/>
                  <a:pt x="119728" y="1801954"/>
                  <a:pt x="113016" y="1828800"/>
                </a:cubicBezTo>
                <a:cubicBezTo>
                  <a:pt x="96151" y="1896257"/>
                  <a:pt x="86662" y="1908803"/>
                  <a:pt x="58425" y="1965278"/>
                </a:cubicBezTo>
                <a:cubicBezTo>
                  <a:pt x="53876" y="2188191"/>
                  <a:pt x="57377" y="2411415"/>
                  <a:pt x="44777" y="2634018"/>
                </a:cubicBezTo>
                <a:cubicBezTo>
                  <a:pt x="43627" y="2654330"/>
                  <a:pt x="24625" y="2669559"/>
                  <a:pt x="17481" y="2688609"/>
                </a:cubicBezTo>
                <a:cubicBezTo>
                  <a:pt x="10895" y="2706172"/>
                  <a:pt x="8383" y="2725003"/>
                  <a:pt x="3834" y="2743200"/>
                </a:cubicBezTo>
                <a:cubicBezTo>
                  <a:pt x="8383" y="2925170"/>
                  <a:pt x="11516" y="3107182"/>
                  <a:pt x="17481" y="3289111"/>
                </a:cubicBezTo>
                <a:cubicBezTo>
                  <a:pt x="37687" y="3905396"/>
                  <a:pt x="0" y="3437553"/>
                  <a:pt x="44777" y="3616657"/>
                </a:cubicBezTo>
                <a:cubicBezTo>
                  <a:pt x="50403" y="3639161"/>
                  <a:pt x="52322" y="3662517"/>
                  <a:pt x="58425" y="3684896"/>
                </a:cubicBezTo>
                <a:cubicBezTo>
                  <a:pt x="65995" y="3712654"/>
                  <a:pt x="85720" y="3766783"/>
                  <a:pt x="85720" y="3766783"/>
                </a:cubicBezTo>
                <a:cubicBezTo>
                  <a:pt x="90269" y="3839571"/>
                  <a:pt x="78789" y="3915180"/>
                  <a:pt x="99368" y="3985147"/>
                </a:cubicBezTo>
                <a:cubicBezTo>
                  <a:pt x="104661" y="4003142"/>
                  <a:pt x="136719" y="3991405"/>
                  <a:pt x="153959" y="3998794"/>
                </a:cubicBezTo>
                <a:cubicBezTo>
                  <a:pt x="169035" y="4005255"/>
                  <a:pt x="179761" y="4019781"/>
                  <a:pt x="194902" y="4026090"/>
                </a:cubicBezTo>
                <a:cubicBezTo>
                  <a:pt x="312653" y="4075153"/>
                  <a:pt x="316990" y="4066951"/>
                  <a:pt x="440562" y="4080681"/>
                </a:cubicBezTo>
                <a:cubicBezTo>
                  <a:pt x="653083" y="4133811"/>
                  <a:pt x="548295" y="4116529"/>
                  <a:pt x="754461" y="4135272"/>
                </a:cubicBezTo>
                <a:lnTo>
                  <a:pt x="1150246" y="4107977"/>
                </a:lnTo>
                <a:cubicBezTo>
                  <a:pt x="1310260" y="4093858"/>
                  <a:pt x="1134740" y="4101616"/>
                  <a:pt x="1273075" y="4067033"/>
                </a:cubicBezTo>
                <a:cubicBezTo>
                  <a:pt x="1308657" y="4058137"/>
                  <a:pt x="1345864" y="4057935"/>
                  <a:pt x="1382258" y="4053386"/>
                </a:cubicBezTo>
                <a:cubicBezTo>
                  <a:pt x="1400455" y="4044287"/>
                  <a:pt x="1417548" y="4032524"/>
                  <a:pt x="1436849" y="4026090"/>
                </a:cubicBezTo>
                <a:cubicBezTo>
                  <a:pt x="1517230" y="3999296"/>
                  <a:pt x="1584260" y="3991414"/>
                  <a:pt x="1668861" y="3985147"/>
                </a:cubicBezTo>
                <a:cubicBezTo>
                  <a:pt x="1750650" y="3979089"/>
                  <a:pt x="1832634" y="3976048"/>
                  <a:pt x="1914520" y="3971499"/>
                </a:cubicBezTo>
                <a:cubicBezTo>
                  <a:pt x="1961278" y="3958139"/>
                  <a:pt x="2014466" y="3953440"/>
                  <a:pt x="2050998" y="3916908"/>
                </a:cubicBezTo>
                <a:cubicBezTo>
                  <a:pt x="2062596" y="3905310"/>
                  <a:pt x="2067618" y="3888419"/>
                  <a:pt x="2078293" y="3875965"/>
                </a:cubicBezTo>
                <a:cubicBezTo>
                  <a:pt x="2122419" y="3824484"/>
                  <a:pt x="2125535" y="3826274"/>
                  <a:pt x="2173828" y="3794078"/>
                </a:cubicBezTo>
                <a:cubicBezTo>
                  <a:pt x="2230941" y="3394264"/>
                  <a:pt x="2171494" y="3835644"/>
                  <a:pt x="2214771" y="2811439"/>
                </a:cubicBezTo>
                <a:cubicBezTo>
                  <a:pt x="2217908" y="2737197"/>
                  <a:pt x="2226231" y="2733929"/>
                  <a:pt x="2255714" y="2674962"/>
                </a:cubicBezTo>
                <a:cubicBezTo>
                  <a:pt x="2251165" y="2529386"/>
                  <a:pt x="2250376" y="2383643"/>
                  <a:pt x="2242067" y="2238233"/>
                </a:cubicBezTo>
                <a:cubicBezTo>
                  <a:pt x="2241246" y="2223870"/>
                  <a:pt x="2231908" y="2211246"/>
                  <a:pt x="2228419" y="2197290"/>
                </a:cubicBezTo>
                <a:cubicBezTo>
                  <a:pt x="2184194" y="2020392"/>
                  <a:pt x="2263248" y="2274482"/>
                  <a:pt x="2173828" y="2006221"/>
                </a:cubicBezTo>
                <a:lnTo>
                  <a:pt x="2160180" y="1965278"/>
                </a:lnTo>
                <a:cubicBezTo>
                  <a:pt x="2155631" y="1492156"/>
                  <a:pt x="2164374" y="1018719"/>
                  <a:pt x="2146532" y="545911"/>
                </a:cubicBezTo>
                <a:cubicBezTo>
                  <a:pt x="2145913" y="529520"/>
                  <a:pt x="2118936" y="528149"/>
                  <a:pt x="2105589" y="518615"/>
                </a:cubicBezTo>
                <a:cubicBezTo>
                  <a:pt x="2087080" y="505394"/>
                  <a:pt x="2068116" y="492650"/>
                  <a:pt x="2050998" y="477672"/>
                </a:cubicBezTo>
                <a:cubicBezTo>
                  <a:pt x="2031631" y="460726"/>
                  <a:pt x="2017348" y="438039"/>
                  <a:pt x="1996407" y="423081"/>
                </a:cubicBezTo>
                <a:cubicBezTo>
                  <a:pt x="1984701" y="414719"/>
                  <a:pt x="1968040" y="416419"/>
                  <a:pt x="1955464" y="409433"/>
                </a:cubicBezTo>
                <a:cubicBezTo>
                  <a:pt x="1926787" y="393501"/>
                  <a:pt x="1899821" y="374525"/>
                  <a:pt x="1873577" y="354842"/>
                </a:cubicBezTo>
                <a:cubicBezTo>
                  <a:pt x="1855380" y="341194"/>
                  <a:pt x="1836256" y="328702"/>
                  <a:pt x="1818986" y="313899"/>
                </a:cubicBezTo>
                <a:cubicBezTo>
                  <a:pt x="1804332" y="301338"/>
                  <a:pt x="1794801" y="282532"/>
                  <a:pt x="1778043" y="272956"/>
                </a:cubicBezTo>
                <a:cubicBezTo>
                  <a:pt x="1635166" y="191312"/>
                  <a:pt x="1814580" y="336097"/>
                  <a:pt x="1668861" y="232012"/>
                </a:cubicBezTo>
                <a:cubicBezTo>
                  <a:pt x="1653155" y="220794"/>
                  <a:pt x="1640273" y="205896"/>
                  <a:pt x="1627917" y="191069"/>
                </a:cubicBezTo>
                <a:cubicBezTo>
                  <a:pt x="1617416" y="178468"/>
                  <a:pt x="1614270" y="159224"/>
                  <a:pt x="1600622" y="150126"/>
                </a:cubicBezTo>
                <a:cubicBezTo>
                  <a:pt x="1585015" y="139721"/>
                  <a:pt x="1564066" y="141631"/>
                  <a:pt x="1546031" y="136478"/>
                </a:cubicBezTo>
                <a:cubicBezTo>
                  <a:pt x="1532198" y="132526"/>
                  <a:pt x="1518735" y="127379"/>
                  <a:pt x="1505087" y="122830"/>
                </a:cubicBezTo>
                <a:cubicBezTo>
                  <a:pt x="1495989" y="109182"/>
                  <a:pt x="1490393" y="92388"/>
                  <a:pt x="1477792" y="81887"/>
                </a:cubicBezTo>
                <a:cubicBezTo>
                  <a:pt x="1451015" y="59572"/>
                  <a:pt x="1366773" y="35782"/>
                  <a:pt x="1341314" y="27296"/>
                </a:cubicBezTo>
                <a:lnTo>
                  <a:pt x="1300371" y="13648"/>
                </a:lnTo>
                <a:cubicBezTo>
                  <a:pt x="1286723" y="9099"/>
                  <a:pt x="1273814" y="0"/>
                  <a:pt x="1259428" y="0"/>
                </a:cubicBezTo>
                <a:lnTo>
                  <a:pt x="1177541" y="13648"/>
                </a:lnTo>
                <a:close/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5718412" y="613453"/>
            <a:ext cx="2224585" cy="5241437"/>
          </a:xfrm>
          <a:custGeom>
            <a:avLst/>
            <a:gdLst>
              <a:gd name="connsiteX0" fmla="*/ 1323833 w 2224585"/>
              <a:gd name="connsiteY0" fmla="*/ 41640 h 5241437"/>
              <a:gd name="connsiteX1" fmla="*/ 955343 w 2224585"/>
              <a:gd name="connsiteY1" fmla="*/ 14344 h 5241437"/>
              <a:gd name="connsiteX2" fmla="*/ 900752 w 2224585"/>
              <a:gd name="connsiteY2" fmla="*/ 696 h 5241437"/>
              <a:gd name="connsiteX3" fmla="*/ 204716 w 2224585"/>
              <a:gd name="connsiteY3" fmla="*/ 14344 h 5241437"/>
              <a:gd name="connsiteX4" fmla="*/ 150125 w 2224585"/>
              <a:gd name="connsiteY4" fmla="*/ 27992 h 5241437"/>
              <a:gd name="connsiteX5" fmla="*/ 81887 w 2224585"/>
              <a:gd name="connsiteY5" fmla="*/ 55287 h 5241437"/>
              <a:gd name="connsiteX6" fmla="*/ 40943 w 2224585"/>
              <a:gd name="connsiteY6" fmla="*/ 109878 h 5241437"/>
              <a:gd name="connsiteX7" fmla="*/ 0 w 2224585"/>
              <a:gd name="connsiteY7" fmla="*/ 232708 h 5241437"/>
              <a:gd name="connsiteX8" fmla="*/ 27295 w 2224585"/>
              <a:gd name="connsiteY8" fmla="*/ 956040 h 5241437"/>
              <a:gd name="connsiteX9" fmla="*/ 40943 w 2224585"/>
              <a:gd name="connsiteY9" fmla="*/ 1010631 h 5241437"/>
              <a:gd name="connsiteX10" fmla="*/ 81887 w 2224585"/>
              <a:gd name="connsiteY10" fmla="*/ 1106165 h 5241437"/>
              <a:gd name="connsiteX11" fmla="*/ 95534 w 2224585"/>
              <a:gd name="connsiteY11" fmla="*/ 1297234 h 5241437"/>
              <a:gd name="connsiteX12" fmla="*/ 122830 w 2224585"/>
              <a:gd name="connsiteY12" fmla="*/ 1392768 h 5241437"/>
              <a:gd name="connsiteX13" fmla="*/ 150125 w 2224585"/>
              <a:gd name="connsiteY13" fmla="*/ 2075156 h 5241437"/>
              <a:gd name="connsiteX14" fmla="*/ 163773 w 2224585"/>
              <a:gd name="connsiteY14" fmla="*/ 2197986 h 5241437"/>
              <a:gd name="connsiteX15" fmla="*/ 177421 w 2224585"/>
              <a:gd name="connsiteY15" fmla="*/ 2593771 h 5241437"/>
              <a:gd name="connsiteX16" fmla="*/ 204716 w 2224585"/>
              <a:gd name="connsiteY16" fmla="*/ 2716601 h 5241437"/>
              <a:gd name="connsiteX17" fmla="*/ 245660 w 2224585"/>
              <a:gd name="connsiteY17" fmla="*/ 2757544 h 5241437"/>
              <a:gd name="connsiteX18" fmla="*/ 259307 w 2224585"/>
              <a:gd name="connsiteY18" fmla="*/ 2798487 h 5241437"/>
              <a:gd name="connsiteX19" fmla="*/ 286603 w 2224585"/>
              <a:gd name="connsiteY19" fmla="*/ 2853078 h 5241437"/>
              <a:gd name="connsiteX20" fmla="*/ 300251 w 2224585"/>
              <a:gd name="connsiteY20" fmla="*/ 3030499 h 5241437"/>
              <a:gd name="connsiteX21" fmla="*/ 286603 w 2224585"/>
              <a:gd name="connsiteY21" fmla="*/ 3330750 h 5241437"/>
              <a:gd name="connsiteX22" fmla="*/ 245660 w 2224585"/>
              <a:gd name="connsiteY22" fmla="*/ 3371693 h 5241437"/>
              <a:gd name="connsiteX23" fmla="*/ 218364 w 2224585"/>
              <a:gd name="connsiteY23" fmla="*/ 3467228 h 5241437"/>
              <a:gd name="connsiteX24" fmla="*/ 163773 w 2224585"/>
              <a:gd name="connsiteY24" fmla="*/ 3549114 h 5241437"/>
              <a:gd name="connsiteX25" fmla="*/ 163773 w 2224585"/>
              <a:gd name="connsiteY25" fmla="*/ 4395275 h 5241437"/>
              <a:gd name="connsiteX26" fmla="*/ 150125 w 2224585"/>
              <a:gd name="connsiteY26" fmla="*/ 4791060 h 5241437"/>
              <a:gd name="connsiteX27" fmla="*/ 136478 w 2224585"/>
              <a:gd name="connsiteY27" fmla="*/ 4886595 h 5241437"/>
              <a:gd name="connsiteX28" fmla="*/ 109182 w 2224585"/>
              <a:gd name="connsiteY28" fmla="*/ 4927538 h 5241437"/>
              <a:gd name="connsiteX29" fmla="*/ 81887 w 2224585"/>
              <a:gd name="connsiteY29" fmla="*/ 5009425 h 5241437"/>
              <a:gd name="connsiteX30" fmla="*/ 68239 w 2224585"/>
              <a:gd name="connsiteY30" fmla="*/ 5091311 h 5241437"/>
              <a:gd name="connsiteX31" fmla="*/ 109182 w 2224585"/>
              <a:gd name="connsiteY31" fmla="*/ 5104959 h 5241437"/>
              <a:gd name="connsiteX32" fmla="*/ 218364 w 2224585"/>
              <a:gd name="connsiteY32" fmla="*/ 5159550 h 5241437"/>
              <a:gd name="connsiteX33" fmla="*/ 259307 w 2224585"/>
              <a:gd name="connsiteY33" fmla="*/ 5186846 h 5241437"/>
              <a:gd name="connsiteX34" fmla="*/ 354842 w 2224585"/>
              <a:gd name="connsiteY34" fmla="*/ 5214141 h 5241437"/>
              <a:gd name="connsiteX35" fmla="*/ 409433 w 2224585"/>
              <a:gd name="connsiteY35" fmla="*/ 5241437 h 5241437"/>
              <a:gd name="connsiteX36" fmla="*/ 955343 w 2224585"/>
              <a:gd name="connsiteY36" fmla="*/ 5227789 h 5241437"/>
              <a:gd name="connsiteX37" fmla="*/ 1064525 w 2224585"/>
              <a:gd name="connsiteY37" fmla="*/ 5200493 h 5241437"/>
              <a:gd name="connsiteX38" fmla="*/ 1405719 w 2224585"/>
              <a:gd name="connsiteY38" fmla="*/ 5186846 h 5241437"/>
              <a:gd name="connsiteX39" fmla="*/ 1487606 w 2224585"/>
              <a:gd name="connsiteY39" fmla="*/ 5159550 h 5241437"/>
              <a:gd name="connsiteX40" fmla="*/ 1542197 w 2224585"/>
              <a:gd name="connsiteY40" fmla="*/ 5132254 h 5241437"/>
              <a:gd name="connsiteX41" fmla="*/ 1610436 w 2224585"/>
              <a:gd name="connsiteY41" fmla="*/ 5118607 h 5241437"/>
              <a:gd name="connsiteX42" fmla="*/ 1787857 w 2224585"/>
              <a:gd name="connsiteY42" fmla="*/ 5050368 h 5241437"/>
              <a:gd name="connsiteX43" fmla="*/ 1937982 w 2224585"/>
              <a:gd name="connsiteY43" fmla="*/ 5009425 h 5241437"/>
              <a:gd name="connsiteX44" fmla="*/ 1978925 w 2224585"/>
              <a:gd name="connsiteY44" fmla="*/ 4995777 h 5241437"/>
              <a:gd name="connsiteX45" fmla="*/ 2047164 w 2224585"/>
              <a:gd name="connsiteY45" fmla="*/ 4954834 h 5241437"/>
              <a:gd name="connsiteX46" fmla="*/ 2088107 w 2224585"/>
              <a:gd name="connsiteY46" fmla="*/ 4750117 h 5241437"/>
              <a:gd name="connsiteX47" fmla="*/ 2074460 w 2224585"/>
              <a:gd name="connsiteY47" fmla="*/ 4709174 h 5241437"/>
              <a:gd name="connsiteX48" fmla="*/ 2088107 w 2224585"/>
              <a:gd name="connsiteY48" fmla="*/ 4449866 h 5241437"/>
              <a:gd name="connsiteX49" fmla="*/ 2129051 w 2224585"/>
              <a:gd name="connsiteY49" fmla="*/ 4395275 h 5241437"/>
              <a:gd name="connsiteX50" fmla="*/ 2183642 w 2224585"/>
              <a:gd name="connsiteY50" fmla="*/ 4313389 h 5241437"/>
              <a:gd name="connsiteX51" fmla="*/ 2169994 w 2224585"/>
              <a:gd name="connsiteY51" fmla="*/ 4272446 h 5241437"/>
              <a:gd name="connsiteX52" fmla="*/ 2115403 w 2224585"/>
              <a:gd name="connsiteY52" fmla="*/ 4149616 h 5241437"/>
              <a:gd name="connsiteX53" fmla="*/ 2074460 w 2224585"/>
              <a:gd name="connsiteY53" fmla="*/ 3903956 h 5241437"/>
              <a:gd name="connsiteX54" fmla="*/ 2047164 w 2224585"/>
              <a:gd name="connsiteY54" fmla="*/ 3480875 h 5241437"/>
              <a:gd name="connsiteX55" fmla="*/ 2033516 w 2224585"/>
              <a:gd name="connsiteY55" fmla="*/ 3439932 h 5241437"/>
              <a:gd name="connsiteX56" fmla="*/ 1965278 w 2224585"/>
              <a:gd name="connsiteY56" fmla="*/ 3358046 h 5241437"/>
              <a:gd name="connsiteX57" fmla="*/ 1924334 w 2224585"/>
              <a:gd name="connsiteY57" fmla="*/ 3276159 h 5241437"/>
              <a:gd name="connsiteX58" fmla="*/ 1897039 w 2224585"/>
              <a:gd name="connsiteY58" fmla="*/ 3180625 h 5241437"/>
              <a:gd name="connsiteX59" fmla="*/ 1910687 w 2224585"/>
              <a:gd name="connsiteY59" fmla="*/ 2989556 h 5241437"/>
              <a:gd name="connsiteX60" fmla="*/ 1924334 w 2224585"/>
              <a:gd name="connsiteY60" fmla="*/ 2948613 h 5241437"/>
              <a:gd name="connsiteX61" fmla="*/ 1937982 w 2224585"/>
              <a:gd name="connsiteY61" fmla="*/ 2880374 h 5241437"/>
              <a:gd name="connsiteX62" fmla="*/ 1951630 w 2224585"/>
              <a:gd name="connsiteY62" fmla="*/ 2839431 h 5241437"/>
              <a:gd name="connsiteX63" fmla="*/ 1992573 w 2224585"/>
              <a:gd name="connsiteY63" fmla="*/ 2689305 h 5241437"/>
              <a:gd name="connsiteX64" fmla="*/ 2006221 w 2224585"/>
              <a:gd name="connsiteY64" fmla="*/ 2648362 h 5241437"/>
              <a:gd name="connsiteX65" fmla="*/ 2074460 w 2224585"/>
              <a:gd name="connsiteY65" fmla="*/ 2525532 h 5241437"/>
              <a:gd name="connsiteX66" fmla="*/ 2088107 w 2224585"/>
              <a:gd name="connsiteY66" fmla="*/ 2416350 h 5241437"/>
              <a:gd name="connsiteX67" fmla="*/ 2101755 w 2224585"/>
              <a:gd name="connsiteY67" fmla="*/ 2375407 h 5241437"/>
              <a:gd name="connsiteX68" fmla="*/ 2129051 w 2224585"/>
              <a:gd name="connsiteY68" fmla="*/ 1884087 h 5241437"/>
              <a:gd name="connsiteX69" fmla="*/ 2142698 w 2224585"/>
              <a:gd name="connsiteY69" fmla="*/ 1815848 h 5241437"/>
              <a:gd name="connsiteX70" fmla="*/ 2169994 w 2224585"/>
              <a:gd name="connsiteY70" fmla="*/ 1761257 h 5241437"/>
              <a:gd name="connsiteX71" fmla="*/ 2183642 w 2224585"/>
              <a:gd name="connsiteY71" fmla="*/ 1665723 h 5241437"/>
              <a:gd name="connsiteX72" fmla="*/ 2210937 w 2224585"/>
              <a:gd name="connsiteY72" fmla="*/ 1597484 h 5241437"/>
              <a:gd name="connsiteX73" fmla="*/ 2224585 w 2224585"/>
              <a:gd name="connsiteY73" fmla="*/ 956040 h 5241437"/>
              <a:gd name="connsiteX74" fmla="*/ 2210937 w 2224585"/>
              <a:gd name="connsiteY74" fmla="*/ 341890 h 5241437"/>
              <a:gd name="connsiteX75" fmla="*/ 2101755 w 2224585"/>
              <a:gd name="connsiteY75" fmla="*/ 205413 h 5241437"/>
              <a:gd name="connsiteX76" fmla="*/ 2019869 w 2224585"/>
              <a:gd name="connsiteY76" fmla="*/ 178117 h 5241437"/>
              <a:gd name="connsiteX77" fmla="*/ 1897039 w 2224585"/>
              <a:gd name="connsiteY77" fmla="*/ 123526 h 5241437"/>
              <a:gd name="connsiteX78" fmla="*/ 1801504 w 2224585"/>
              <a:gd name="connsiteY78" fmla="*/ 96231 h 5241437"/>
              <a:gd name="connsiteX79" fmla="*/ 1487606 w 2224585"/>
              <a:gd name="connsiteY79" fmla="*/ 82583 h 5241437"/>
              <a:gd name="connsiteX80" fmla="*/ 1351128 w 2224585"/>
              <a:gd name="connsiteY80" fmla="*/ 55287 h 5241437"/>
              <a:gd name="connsiteX81" fmla="*/ 1296537 w 2224585"/>
              <a:gd name="connsiteY81" fmla="*/ 41640 h 5241437"/>
              <a:gd name="connsiteX82" fmla="*/ 1228298 w 2224585"/>
              <a:gd name="connsiteY82" fmla="*/ 41640 h 524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224585" h="5241437">
                <a:moveTo>
                  <a:pt x="1323833" y="41640"/>
                </a:moveTo>
                <a:cubicBezTo>
                  <a:pt x="1157277" y="0"/>
                  <a:pt x="1345831" y="43270"/>
                  <a:pt x="955343" y="14344"/>
                </a:cubicBezTo>
                <a:cubicBezTo>
                  <a:pt x="936637" y="12958"/>
                  <a:pt x="918949" y="5245"/>
                  <a:pt x="900752" y="696"/>
                </a:cubicBezTo>
                <a:lnTo>
                  <a:pt x="204716" y="14344"/>
                </a:lnTo>
                <a:cubicBezTo>
                  <a:pt x="185971" y="15026"/>
                  <a:pt x="167920" y="22060"/>
                  <a:pt x="150125" y="27992"/>
                </a:cubicBezTo>
                <a:cubicBezTo>
                  <a:pt x="126884" y="35739"/>
                  <a:pt x="104633" y="46189"/>
                  <a:pt x="81887" y="55287"/>
                </a:cubicBezTo>
                <a:cubicBezTo>
                  <a:pt x="68239" y="73484"/>
                  <a:pt x="50475" y="89225"/>
                  <a:pt x="40943" y="109878"/>
                </a:cubicBezTo>
                <a:cubicBezTo>
                  <a:pt x="22857" y="149064"/>
                  <a:pt x="0" y="232708"/>
                  <a:pt x="0" y="232708"/>
                </a:cubicBezTo>
                <a:cubicBezTo>
                  <a:pt x="9098" y="473819"/>
                  <a:pt x="14614" y="715091"/>
                  <a:pt x="27295" y="956040"/>
                </a:cubicBezTo>
                <a:cubicBezTo>
                  <a:pt x="28281" y="974771"/>
                  <a:pt x="34357" y="993068"/>
                  <a:pt x="40943" y="1010631"/>
                </a:cubicBezTo>
                <a:cubicBezTo>
                  <a:pt x="142136" y="1280473"/>
                  <a:pt x="14102" y="902815"/>
                  <a:pt x="81887" y="1106165"/>
                </a:cubicBezTo>
                <a:cubicBezTo>
                  <a:pt x="86436" y="1169855"/>
                  <a:pt x="88483" y="1233773"/>
                  <a:pt x="95534" y="1297234"/>
                </a:cubicBezTo>
                <a:cubicBezTo>
                  <a:pt x="98390" y="1322939"/>
                  <a:pt x="114203" y="1366889"/>
                  <a:pt x="122830" y="1392768"/>
                </a:cubicBezTo>
                <a:cubicBezTo>
                  <a:pt x="131928" y="1620231"/>
                  <a:pt x="138565" y="1847805"/>
                  <a:pt x="150125" y="2075156"/>
                </a:cubicBezTo>
                <a:cubicBezTo>
                  <a:pt x="152217" y="2116298"/>
                  <a:pt x="161608" y="2156848"/>
                  <a:pt x="163773" y="2197986"/>
                </a:cubicBezTo>
                <a:cubicBezTo>
                  <a:pt x="170711" y="2329810"/>
                  <a:pt x="169890" y="2461979"/>
                  <a:pt x="177421" y="2593771"/>
                </a:cubicBezTo>
                <a:cubicBezTo>
                  <a:pt x="177885" y="2601893"/>
                  <a:pt x="190403" y="2695131"/>
                  <a:pt x="204716" y="2716601"/>
                </a:cubicBezTo>
                <a:cubicBezTo>
                  <a:pt x="215422" y="2732660"/>
                  <a:pt x="232012" y="2743896"/>
                  <a:pt x="245660" y="2757544"/>
                </a:cubicBezTo>
                <a:cubicBezTo>
                  <a:pt x="250209" y="2771192"/>
                  <a:pt x="253640" y="2785264"/>
                  <a:pt x="259307" y="2798487"/>
                </a:cubicBezTo>
                <a:cubicBezTo>
                  <a:pt x="267321" y="2817187"/>
                  <a:pt x="283067" y="2833043"/>
                  <a:pt x="286603" y="2853078"/>
                </a:cubicBezTo>
                <a:cubicBezTo>
                  <a:pt x="296911" y="2911490"/>
                  <a:pt x="295702" y="2971359"/>
                  <a:pt x="300251" y="3030499"/>
                </a:cubicBezTo>
                <a:cubicBezTo>
                  <a:pt x="295702" y="3130583"/>
                  <a:pt x="302432" y="3231821"/>
                  <a:pt x="286603" y="3330750"/>
                </a:cubicBezTo>
                <a:cubicBezTo>
                  <a:pt x="283554" y="3349808"/>
                  <a:pt x="256366" y="3355634"/>
                  <a:pt x="245660" y="3371693"/>
                </a:cubicBezTo>
                <a:cubicBezTo>
                  <a:pt x="232245" y="3391816"/>
                  <a:pt x="227464" y="3449028"/>
                  <a:pt x="218364" y="3467228"/>
                </a:cubicBezTo>
                <a:cubicBezTo>
                  <a:pt x="203693" y="3496570"/>
                  <a:pt x="163773" y="3549114"/>
                  <a:pt x="163773" y="3549114"/>
                </a:cubicBezTo>
                <a:cubicBezTo>
                  <a:pt x="85127" y="3863693"/>
                  <a:pt x="163773" y="3529066"/>
                  <a:pt x="163773" y="4395275"/>
                </a:cubicBezTo>
                <a:cubicBezTo>
                  <a:pt x="163773" y="4527282"/>
                  <a:pt x="157447" y="4659256"/>
                  <a:pt x="150125" y="4791060"/>
                </a:cubicBezTo>
                <a:cubicBezTo>
                  <a:pt x="148341" y="4823179"/>
                  <a:pt x="145721" y="4855783"/>
                  <a:pt x="136478" y="4886595"/>
                </a:cubicBezTo>
                <a:cubicBezTo>
                  <a:pt x="131765" y="4902306"/>
                  <a:pt x="118281" y="4913890"/>
                  <a:pt x="109182" y="4927538"/>
                </a:cubicBezTo>
                <a:cubicBezTo>
                  <a:pt x="100084" y="4954834"/>
                  <a:pt x="93572" y="4983133"/>
                  <a:pt x="81887" y="5009425"/>
                </a:cubicBezTo>
                <a:cubicBezTo>
                  <a:pt x="67967" y="5040745"/>
                  <a:pt x="30673" y="5053745"/>
                  <a:pt x="68239" y="5091311"/>
                </a:cubicBezTo>
                <a:cubicBezTo>
                  <a:pt x="78411" y="5101483"/>
                  <a:pt x="95534" y="5100410"/>
                  <a:pt x="109182" y="5104959"/>
                </a:cubicBezTo>
                <a:cubicBezTo>
                  <a:pt x="186835" y="5182612"/>
                  <a:pt x="106792" y="5117710"/>
                  <a:pt x="218364" y="5159550"/>
                </a:cubicBezTo>
                <a:cubicBezTo>
                  <a:pt x="233722" y="5165309"/>
                  <a:pt x="244636" y="5179511"/>
                  <a:pt x="259307" y="5186846"/>
                </a:cubicBezTo>
                <a:cubicBezTo>
                  <a:pt x="292291" y="5203338"/>
                  <a:pt x="319874" y="5201028"/>
                  <a:pt x="354842" y="5214141"/>
                </a:cubicBezTo>
                <a:cubicBezTo>
                  <a:pt x="373892" y="5221285"/>
                  <a:pt x="391236" y="5232338"/>
                  <a:pt x="409433" y="5241437"/>
                </a:cubicBezTo>
                <a:cubicBezTo>
                  <a:pt x="591403" y="5236888"/>
                  <a:pt x="773671" y="5239144"/>
                  <a:pt x="955343" y="5227789"/>
                </a:cubicBezTo>
                <a:cubicBezTo>
                  <a:pt x="992784" y="5225449"/>
                  <a:pt x="1027041" y="5201992"/>
                  <a:pt x="1064525" y="5200493"/>
                </a:cubicBezTo>
                <a:lnTo>
                  <a:pt x="1405719" y="5186846"/>
                </a:lnTo>
                <a:cubicBezTo>
                  <a:pt x="1433015" y="5177747"/>
                  <a:pt x="1461871" y="5172418"/>
                  <a:pt x="1487606" y="5159550"/>
                </a:cubicBezTo>
                <a:cubicBezTo>
                  <a:pt x="1505803" y="5150451"/>
                  <a:pt x="1522896" y="5138688"/>
                  <a:pt x="1542197" y="5132254"/>
                </a:cubicBezTo>
                <a:cubicBezTo>
                  <a:pt x="1564203" y="5124919"/>
                  <a:pt x="1587690" y="5123156"/>
                  <a:pt x="1610436" y="5118607"/>
                </a:cubicBezTo>
                <a:cubicBezTo>
                  <a:pt x="1681297" y="5083176"/>
                  <a:pt x="1693098" y="5074058"/>
                  <a:pt x="1787857" y="5050368"/>
                </a:cubicBezTo>
                <a:cubicBezTo>
                  <a:pt x="1856194" y="5033283"/>
                  <a:pt x="1856873" y="5033758"/>
                  <a:pt x="1937982" y="5009425"/>
                </a:cubicBezTo>
                <a:cubicBezTo>
                  <a:pt x="1951761" y="5005291"/>
                  <a:pt x="1966058" y="5002211"/>
                  <a:pt x="1978925" y="4995777"/>
                </a:cubicBezTo>
                <a:cubicBezTo>
                  <a:pt x="2002651" y="4983914"/>
                  <a:pt x="2024418" y="4968482"/>
                  <a:pt x="2047164" y="4954834"/>
                </a:cubicBezTo>
                <a:cubicBezTo>
                  <a:pt x="2119105" y="4846922"/>
                  <a:pt x="2112285" y="4895190"/>
                  <a:pt x="2088107" y="4750117"/>
                </a:cubicBezTo>
                <a:cubicBezTo>
                  <a:pt x="2085742" y="4735927"/>
                  <a:pt x="2079009" y="4722822"/>
                  <a:pt x="2074460" y="4709174"/>
                </a:cubicBezTo>
                <a:cubicBezTo>
                  <a:pt x="2058184" y="4595245"/>
                  <a:pt x="2046579" y="4582757"/>
                  <a:pt x="2088107" y="4449866"/>
                </a:cubicBezTo>
                <a:cubicBezTo>
                  <a:pt x="2094892" y="4428155"/>
                  <a:pt x="2116007" y="4413910"/>
                  <a:pt x="2129051" y="4395275"/>
                </a:cubicBezTo>
                <a:cubicBezTo>
                  <a:pt x="2147864" y="4368400"/>
                  <a:pt x="2183642" y="4313389"/>
                  <a:pt x="2183642" y="4313389"/>
                </a:cubicBezTo>
                <a:cubicBezTo>
                  <a:pt x="2179093" y="4299741"/>
                  <a:pt x="2176428" y="4285313"/>
                  <a:pt x="2169994" y="4272446"/>
                </a:cubicBezTo>
                <a:cubicBezTo>
                  <a:pt x="2131874" y="4196207"/>
                  <a:pt x="2138876" y="4266981"/>
                  <a:pt x="2115403" y="4149616"/>
                </a:cubicBezTo>
                <a:cubicBezTo>
                  <a:pt x="2090020" y="4022703"/>
                  <a:pt x="2105282" y="4104304"/>
                  <a:pt x="2074460" y="3903956"/>
                </a:cubicBezTo>
                <a:cubicBezTo>
                  <a:pt x="2066177" y="3680324"/>
                  <a:pt x="2089699" y="3629744"/>
                  <a:pt x="2047164" y="3480875"/>
                </a:cubicBezTo>
                <a:cubicBezTo>
                  <a:pt x="2043212" y="3467043"/>
                  <a:pt x="2039950" y="3452799"/>
                  <a:pt x="2033516" y="3439932"/>
                </a:cubicBezTo>
                <a:cubicBezTo>
                  <a:pt x="2014515" y="3401930"/>
                  <a:pt x="1995462" y="3388230"/>
                  <a:pt x="1965278" y="3358046"/>
                </a:cubicBezTo>
                <a:cubicBezTo>
                  <a:pt x="1930972" y="3255128"/>
                  <a:pt x="1977250" y="3381990"/>
                  <a:pt x="1924334" y="3276159"/>
                </a:cubicBezTo>
                <a:cubicBezTo>
                  <a:pt x="1914547" y="3256584"/>
                  <a:pt x="1901410" y="3198109"/>
                  <a:pt x="1897039" y="3180625"/>
                </a:cubicBezTo>
                <a:cubicBezTo>
                  <a:pt x="1901588" y="3116935"/>
                  <a:pt x="1903227" y="3052971"/>
                  <a:pt x="1910687" y="2989556"/>
                </a:cubicBezTo>
                <a:cubicBezTo>
                  <a:pt x="1912368" y="2975269"/>
                  <a:pt x="1920845" y="2962569"/>
                  <a:pt x="1924334" y="2948613"/>
                </a:cubicBezTo>
                <a:cubicBezTo>
                  <a:pt x="1929960" y="2926109"/>
                  <a:pt x="1932356" y="2902878"/>
                  <a:pt x="1937982" y="2880374"/>
                </a:cubicBezTo>
                <a:cubicBezTo>
                  <a:pt x="1941471" y="2866418"/>
                  <a:pt x="1948141" y="2853387"/>
                  <a:pt x="1951630" y="2839431"/>
                </a:cubicBezTo>
                <a:cubicBezTo>
                  <a:pt x="1990212" y="2685106"/>
                  <a:pt x="1934015" y="2864981"/>
                  <a:pt x="1992573" y="2689305"/>
                </a:cubicBezTo>
                <a:cubicBezTo>
                  <a:pt x="1997122" y="2675657"/>
                  <a:pt x="1998241" y="2660332"/>
                  <a:pt x="2006221" y="2648362"/>
                </a:cubicBezTo>
                <a:cubicBezTo>
                  <a:pt x="2068792" y="2554505"/>
                  <a:pt x="2050438" y="2597597"/>
                  <a:pt x="2074460" y="2525532"/>
                </a:cubicBezTo>
                <a:cubicBezTo>
                  <a:pt x="2079009" y="2489138"/>
                  <a:pt x="2081546" y="2452436"/>
                  <a:pt x="2088107" y="2416350"/>
                </a:cubicBezTo>
                <a:cubicBezTo>
                  <a:pt x="2090680" y="2402196"/>
                  <a:pt x="2100829" y="2389763"/>
                  <a:pt x="2101755" y="2375407"/>
                </a:cubicBezTo>
                <a:cubicBezTo>
                  <a:pt x="2120427" y="2085998"/>
                  <a:pt x="2098524" y="2082515"/>
                  <a:pt x="2129051" y="1884087"/>
                </a:cubicBezTo>
                <a:cubicBezTo>
                  <a:pt x="2132578" y="1861160"/>
                  <a:pt x="2135363" y="1837854"/>
                  <a:pt x="2142698" y="1815848"/>
                </a:cubicBezTo>
                <a:cubicBezTo>
                  <a:pt x="2149132" y="1796547"/>
                  <a:pt x="2160895" y="1779454"/>
                  <a:pt x="2169994" y="1761257"/>
                </a:cubicBezTo>
                <a:cubicBezTo>
                  <a:pt x="2174543" y="1729412"/>
                  <a:pt x="2175840" y="1696931"/>
                  <a:pt x="2183642" y="1665723"/>
                </a:cubicBezTo>
                <a:cubicBezTo>
                  <a:pt x="2189584" y="1641956"/>
                  <a:pt x="2209526" y="1621942"/>
                  <a:pt x="2210937" y="1597484"/>
                </a:cubicBezTo>
                <a:cubicBezTo>
                  <a:pt x="2223255" y="1383976"/>
                  <a:pt x="2220036" y="1169855"/>
                  <a:pt x="2224585" y="956040"/>
                </a:cubicBezTo>
                <a:cubicBezTo>
                  <a:pt x="2220036" y="751323"/>
                  <a:pt x="2222961" y="546304"/>
                  <a:pt x="2210937" y="341890"/>
                </a:cubicBezTo>
                <a:cubicBezTo>
                  <a:pt x="2206766" y="270986"/>
                  <a:pt x="2169388" y="227958"/>
                  <a:pt x="2101755" y="205413"/>
                </a:cubicBezTo>
                <a:cubicBezTo>
                  <a:pt x="2074460" y="196314"/>
                  <a:pt x="2043809" y="194076"/>
                  <a:pt x="2019869" y="178117"/>
                </a:cubicBezTo>
                <a:cubicBezTo>
                  <a:pt x="1954986" y="134863"/>
                  <a:pt x="1994485" y="156009"/>
                  <a:pt x="1897039" y="123526"/>
                </a:cubicBezTo>
                <a:cubicBezTo>
                  <a:pt x="1873974" y="115838"/>
                  <a:pt x="1823540" y="97863"/>
                  <a:pt x="1801504" y="96231"/>
                </a:cubicBezTo>
                <a:cubicBezTo>
                  <a:pt x="1697059" y="88494"/>
                  <a:pt x="1592239" y="87132"/>
                  <a:pt x="1487606" y="82583"/>
                </a:cubicBezTo>
                <a:cubicBezTo>
                  <a:pt x="1442113" y="73484"/>
                  <a:pt x="1396137" y="66539"/>
                  <a:pt x="1351128" y="55287"/>
                </a:cubicBezTo>
                <a:cubicBezTo>
                  <a:pt x="1332931" y="50738"/>
                  <a:pt x="1315179" y="43711"/>
                  <a:pt x="1296537" y="41640"/>
                </a:cubicBezTo>
                <a:cubicBezTo>
                  <a:pt x="1273930" y="39128"/>
                  <a:pt x="1251044" y="41640"/>
                  <a:pt x="1228298" y="4164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Inégalités extrêmes et emissions de CO2: Pourquoi l'accord sur le climat de  Paris doit donner la priorité aux popul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-1"/>
            <a:ext cx="8643966" cy="682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33796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38325"/>
            <a:ext cx="8382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517017" cy="51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517017" cy="51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929330"/>
            <a:ext cx="10191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857232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544743" cy="518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643570" y="5500702"/>
            <a:ext cx="292895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0114"/>
            <a:ext cx="8929718" cy="4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991253" cy="49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991253" cy="49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429264"/>
            <a:ext cx="4095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143116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991253" cy="49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429264"/>
            <a:ext cx="4095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6465030"/>
            <a:ext cx="519109" cy="39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143116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42950"/>
            <a:ext cx="7429527" cy="558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715140" y="3286124"/>
            <a:ext cx="150019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690563"/>
            <a:ext cx="69913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8261" b="16521"/>
          <a:stretch>
            <a:fillRect/>
          </a:stretch>
        </p:blipFill>
        <p:spPr bwMode="auto">
          <a:xfrm>
            <a:off x="1076325" y="1071546"/>
            <a:ext cx="69913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43446"/>
            <a:ext cx="5715040" cy="14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571744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071546"/>
            <a:ext cx="91440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latin typeface="Nunito" pitchFamily="2" charset="0"/>
              </a:rPr>
              <a:t>Ecouter avec attention</a:t>
            </a:r>
          </a:p>
          <a:p>
            <a:pPr algn="ctr">
              <a:lnSpc>
                <a:spcPct val="150000"/>
              </a:lnSpc>
            </a:pPr>
            <a:r>
              <a:rPr lang="fr-FR" sz="4400" b="1" dirty="0" smtClean="0">
                <a:latin typeface="Nunito" pitchFamily="2" charset="0"/>
              </a:rPr>
              <a:t>Parler avec intention</a:t>
            </a:r>
          </a:p>
          <a:p>
            <a:pPr algn="ctr">
              <a:lnSpc>
                <a:spcPct val="150000"/>
              </a:lnSpc>
            </a:pPr>
            <a:r>
              <a:rPr lang="fr-FR" sz="4400" b="1" dirty="0" smtClean="0">
                <a:latin typeface="Nunito" pitchFamily="2" charset="0"/>
              </a:rPr>
              <a:t>Etre bienveillant</a:t>
            </a:r>
          </a:p>
          <a:p>
            <a:pPr algn="ctr">
              <a:lnSpc>
                <a:spcPct val="150000"/>
              </a:lnSpc>
            </a:pPr>
            <a:r>
              <a:rPr lang="fr-FR" sz="4400" b="1" dirty="0" smtClean="0">
                <a:latin typeface="Nunito" pitchFamily="2" charset="0"/>
              </a:rPr>
              <a:t>Se faire confiance</a:t>
            </a:r>
          </a:p>
          <a:p>
            <a:pPr algn="ctr">
              <a:lnSpc>
                <a:spcPct val="150000"/>
              </a:lnSpc>
            </a:pPr>
            <a:r>
              <a:rPr lang="fr-FR" sz="4400" b="1" dirty="0" smtClean="0">
                <a:latin typeface="Nunito" pitchFamily="2" charset="0"/>
              </a:rPr>
              <a:t>Respect </a:t>
            </a:r>
            <a:r>
              <a:rPr lang="fr-FR" sz="4400" b="1" dirty="0" smtClean="0">
                <a:latin typeface="Nunito" pitchFamily="2" charset="0"/>
              </a:rPr>
              <a:t>du Cadre</a:t>
            </a:r>
            <a:r>
              <a:rPr lang="fr-FR" sz="4000" dirty="0" smtClean="0">
                <a:latin typeface="Nunito" pitchFamily="2" charset="0"/>
              </a:rPr>
              <a:t/>
            </a:r>
            <a:br>
              <a:rPr lang="fr-FR" sz="4000" dirty="0" smtClean="0">
                <a:latin typeface="Nunito" pitchFamily="2" charset="0"/>
              </a:rPr>
            </a:br>
            <a:endParaRPr lang="fr-FR" sz="4000" dirty="0">
              <a:latin typeface="Nunit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1071546"/>
            <a:ext cx="700092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61620" y="2074283"/>
            <a:ext cx="700092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42976" y="3214686"/>
            <a:ext cx="700092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214414" y="4071942"/>
            <a:ext cx="700092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214414" y="5072074"/>
            <a:ext cx="700092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8261" b="16521"/>
          <a:stretch>
            <a:fillRect/>
          </a:stretch>
        </p:blipFill>
        <p:spPr bwMode="auto">
          <a:xfrm>
            <a:off x="1076325" y="1071546"/>
            <a:ext cx="69913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43446"/>
            <a:ext cx="5715040" cy="144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6215082"/>
            <a:ext cx="519109" cy="39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571744"/>
            <a:ext cx="571504" cy="5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95338"/>
            <a:ext cx="70008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388" y="3786190"/>
            <a:ext cx="142876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6850"/>
            <a:ext cx="9144000" cy="348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14282" y="2214554"/>
            <a:ext cx="8929718" cy="1938992"/>
          </a:xfrm>
          <a:prstGeom prst="rect">
            <a:avLst/>
          </a:prstGeom>
          <a:solidFill>
            <a:srgbClr val="2B798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solidFill>
                  <a:schemeClr val="bg1"/>
                </a:solidFill>
                <a:latin typeface="Nunito" pitchFamily="2" charset="0"/>
              </a:rPr>
              <a:t>Sur les enjeux écologiques </a:t>
            </a:r>
          </a:p>
          <a:p>
            <a:pPr algn="ctr"/>
            <a:r>
              <a:rPr lang="fr-FR" sz="4800" b="1" dirty="0" smtClean="0">
                <a:solidFill>
                  <a:schemeClr val="bg1"/>
                </a:solidFill>
                <a:latin typeface="Nunito" pitchFamily="2" charset="0"/>
              </a:rPr>
              <a:t>plus largement</a:t>
            </a:r>
            <a:endParaRPr lang="fr-FR" sz="48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Google Shape;304;p107"/>
          <p:cNvSpPr txBox="1">
            <a:spLocks/>
          </p:cNvSpPr>
          <p:nvPr/>
        </p:nvSpPr>
        <p:spPr>
          <a:xfrm>
            <a:off x="838200" y="1000108"/>
            <a:ext cx="7772400" cy="2503497"/>
          </a:xfrm>
          <a:prstGeom prst="rect">
            <a:avLst/>
          </a:prstGeom>
          <a:solidFill>
            <a:srgbClr val="2B798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/>
          <a:p>
            <a:pPr lvl="0" algn="ctr">
              <a:lnSpc>
                <a:spcPct val="125000"/>
              </a:lnSpc>
              <a:buSzPts val="5400"/>
            </a:pP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Combien de limites planétaires </a:t>
            </a:r>
            <a:b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ne faut-il pas dépasser </a:t>
            </a:r>
            <a:b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afin de maintenir des conditions favorables à la vie sur Terre ?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14818"/>
            <a:ext cx="5991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Google Shape;304;p107"/>
          <p:cNvSpPr txBox="1">
            <a:spLocks/>
          </p:cNvSpPr>
          <p:nvPr/>
        </p:nvSpPr>
        <p:spPr>
          <a:xfrm>
            <a:off x="838200" y="1000108"/>
            <a:ext cx="7772400" cy="2503497"/>
          </a:xfrm>
          <a:prstGeom prst="rect">
            <a:avLst/>
          </a:prstGeom>
          <a:solidFill>
            <a:srgbClr val="2B798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85000" lnSpcReduction="20000"/>
          </a:bodyPr>
          <a:lstStyle/>
          <a:p>
            <a:pPr lvl="0" algn="ctr">
              <a:lnSpc>
                <a:spcPct val="145000"/>
              </a:lnSpc>
              <a:buSzPts val="5400"/>
            </a:pP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Combien de limites planétaires </a:t>
            </a:r>
            <a:b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ne faut-il pas dépasser </a:t>
            </a:r>
            <a:b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afin de maintenir des conditions favorables à la vie sur Terre ?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14818"/>
            <a:ext cx="5991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929330"/>
            <a:ext cx="714380" cy="54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Google Shape;304;p107"/>
          <p:cNvSpPr txBox="1">
            <a:spLocks/>
          </p:cNvSpPr>
          <p:nvPr/>
        </p:nvSpPr>
        <p:spPr>
          <a:xfrm>
            <a:off x="838200" y="1000108"/>
            <a:ext cx="7772400" cy="2503497"/>
          </a:xfrm>
          <a:prstGeom prst="rect">
            <a:avLst/>
          </a:prstGeom>
          <a:solidFill>
            <a:srgbClr val="2B798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85000" lnSpcReduction="20000"/>
          </a:bodyPr>
          <a:lstStyle/>
          <a:p>
            <a:pPr lvl="0" algn="ctr">
              <a:lnSpc>
                <a:spcPct val="145000"/>
              </a:lnSpc>
              <a:buSzPts val="5400"/>
            </a:pP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Combien de limites planétaires </a:t>
            </a:r>
            <a:b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ne faut-il pas dépasser </a:t>
            </a:r>
            <a:b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</a:br>
            <a:r>
              <a:rPr lang="fr-FR" sz="3600" b="1" dirty="0" smtClean="0">
                <a:solidFill>
                  <a:schemeClr val="bg1"/>
                </a:solidFill>
                <a:latin typeface="Nunito" pitchFamily="2" charset="0"/>
              </a:rPr>
              <a:t>afin de maintenir des conditions favorables à la vie sur Terre ?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9" name="Picture 3" descr="C:\Users\Dell\Documents\ProSense\Projet Coach TE\Ateliers d'intelligence collective\La Fresque du Climat\Activités pro\ProSense\Prospection\Ebay\imag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885" y="1285860"/>
            <a:ext cx="4605115" cy="4429156"/>
          </a:xfrm>
          <a:prstGeom prst="rect">
            <a:avLst/>
          </a:prstGeom>
          <a:noFill/>
        </p:spPr>
      </p:pic>
      <p:pic>
        <p:nvPicPr>
          <p:cNvPr id="4100" name="Picture 4" descr="C:\Users\Dell\Documents\ProSense\Projet Coach TE\Ateliers d'intelligence collective\La Fresque du Climat\Activités pro\ProSense\Prospection\Ebay\image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445031" cy="4429156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57720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285860"/>
            <a:ext cx="4500562" cy="442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18" y="214290"/>
            <a:ext cx="47815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s://lh5.googleusercontent.com/25qzx6Ceva6QnLoiaSBzrZCJMcujT2Jzm4xjcpbfqrIwg8yK5kNuGpnNb9egrcn__x9jNcFcreuMhPHXg-k7tXftIDd8dDDx4uY7qtdrMXOt5K9j6hN5zgckdioI5NRu4bqEf1nm-ygxaCIRjdiy-Su1sa39pELyJ6SdpDMwZJciVYDVOROLNfBT8jBOMXTDq7ro63W-=s2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85794"/>
            <a:ext cx="5857916" cy="58579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4" y="2071678"/>
            <a:ext cx="85725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29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6143668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c plein 5"/>
          <p:cNvSpPr/>
          <p:nvPr/>
        </p:nvSpPr>
        <p:spPr>
          <a:xfrm>
            <a:off x="3643306" y="1714488"/>
            <a:ext cx="2000264" cy="714380"/>
          </a:xfrm>
          <a:prstGeom prst="blockArc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>
            <a:off x="3857620" y="2571744"/>
            <a:ext cx="1571636" cy="714380"/>
          </a:xfrm>
          <a:prstGeom prst="blockArc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Arc plein 7"/>
          <p:cNvSpPr/>
          <p:nvPr/>
        </p:nvSpPr>
        <p:spPr>
          <a:xfrm>
            <a:off x="2928926" y="2000240"/>
            <a:ext cx="3429024" cy="2143140"/>
          </a:xfrm>
          <a:prstGeom prst="blockArc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cuments\ProSense\Commun\Com°\Logo + Charte graphique\Logos_ProSense2020\ProSense_TE\jpeg\Complet\ProSense_TE_Complet_Coule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357826"/>
            <a:ext cx="5483742" cy="135729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824540" cy="360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 l="2343" t="4136" r="3906" b="4168"/>
          <a:stretch>
            <a:fillRect/>
          </a:stretch>
        </p:blipFill>
        <p:spPr bwMode="auto">
          <a:xfrm>
            <a:off x="214282" y="1071546"/>
            <a:ext cx="8572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357694"/>
            <a:ext cx="59257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4414" y="2643182"/>
            <a:ext cx="6929486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/>
          </a:p>
        </p:txBody>
      </p:sp>
      <p:sp>
        <p:nvSpPr>
          <p:cNvPr id="5" name="Rectangle 4"/>
          <p:cNvSpPr/>
          <p:nvPr/>
        </p:nvSpPr>
        <p:spPr>
          <a:xfrm>
            <a:off x="1214414" y="3214686"/>
            <a:ext cx="6929486" cy="1714512"/>
          </a:xfrm>
          <a:prstGeom prst="rect">
            <a:avLst/>
          </a:prstGeom>
          <a:solidFill>
            <a:srgbClr val="00ACB3"/>
          </a:solidFill>
          <a:ln>
            <a:solidFill>
              <a:srgbClr val="00A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C’est parti !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2445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Respecter </a:t>
            </a:r>
            <a:r>
              <a:rPr lang="fr-FR" b="1" dirty="0" smtClean="0"/>
              <a:t>l’accord </a:t>
            </a:r>
            <a:r>
              <a:rPr lang="fr-FR" b="1" dirty="0" smtClean="0"/>
              <a:t>de Paris</a:t>
            </a: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>(+ 2°C, idéalement +1,5°C)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57224" y="3000372"/>
            <a:ext cx="7772400" cy="335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Cela relève-t-il plutôt de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l’action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individuelle</a:t>
            </a: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l’action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collective</a:t>
            </a:r>
            <a:r>
              <a:rPr kumimoji="0" lang="fr-FR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3000372"/>
            <a:ext cx="7643866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57224" y="5000636"/>
            <a:ext cx="764386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34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t="82786"/>
          <a:stretch>
            <a:fillRect/>
          </a:stretch>
        </p:blipFill>
        <p:spPr bwMode="auto">
          <a:xfrm>
            <a:off x="1076326" y="5715016"/>
            <a:ext cx="69246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ATTENTION - Commune du Grand-Le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929282"/>
            <a:ext cx="928718" cy="928718"/>
          </a:xfrm>
          <a:prstGeom prst="rect">
            <a:avLst/>
          </a:prstGeom>
          <a:noFill/>
        </p:spPr>
      </p:pic>
      <p:pic>
        <p:nvPicPr>
          <p:cNvPr id="7" name="Picture 2" descr="ATTENTION - Commune du Grand-Le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929282"/>
            <a:ext cx="928718" cy="928718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6350" y="895350"/>
            <a:ext cx="6591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643702" y="5143512"/>
            <a:ext cx="92869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429388" y="1857364"/>
            <a:ext cx="10715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57224" y="5929330"/>
            <a:ext cx="7429552" cy="928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86446" y="4714884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95525"/>
            <a:ext cx="8429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0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6182" y="2214554"/>
            <a:ext cx="1143008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29256" y="5286388"/>
            <a:ext cx="928694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57422" y="5572140"/>
            <a:ext cx="7858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214290"/>
            <a:ext cx="901065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57496"/>
            <a:ext cx="2500298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00298" y="1714488"/>
            <a:ext cx="2286016" cy="457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86314" y="1142984"/>
            <a:ext cx="2143140" cy="5143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29454" y="214290"/>
            <a:ext cx="2143140" cy="6072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:\Users\Dell\Documents\ProSense\Projets TE\Ateliers d'intelligence collective\La Fresque du Climat\Evenements\Fresque à Lyon pour Phil &amp; Co\colibri.png"/>
          <p:cNvPicPr>
            <a:picLocks noChangeAspect="1" noChangeArrowheads="1"/>
          </p:cNvPicPr>
          <p:nvPr/>
        </p:nvPicPr>
        <p:blipFill>
          <a:blip r:embed="rId3"/>
          <a:srcRect b="2971"/>
          <a:stretch>
            <a:fillRect/>
          </a:stretch>
        </p:blipFill>
        <p:spPr bwMode="auto">
          <a:xfrm>
            <a:off x="383802" y="1357298"/>
            <a:ext cx="844967" cy="861043"/>
          </a:xfrm>
          <a:prstGeom prst="rect">
            <a:avLst/>
          </a:prstGeom>
          <a:noFill/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-357222" y="2285992"/>
            <a:ext cx="5670246" cy="1428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fr-FR" sz="2000" dirty="0" smtClean="0">
                <a:latin typeface="Nunito" pitchFamily="2" charset="0"/>
              </a:rPr>
              <a:t>Colibri = </a:t>
            </a:r>
            <a:r>
              <a:rPr lang="fr-FR" sz="2000" b="1" dirty="0" smtClean="0">
                <a:latin typeface="Nunito" pitchFamily="2" charset="0"/>
              </a:rPr>
              <a:t>Petit</a:t>
            </a:r>
            <a:r>
              <a:rPr lang="fr-FR" sz="2000" dirty="0" smtClean="0">
                <a:latin typeface="Nunito" pitchFamily="2" charset="0"/>
              </a:rPr>
              <a:t> pouvoir d’agir</a:t>
            </a:r>
          </a:p>
        </p:txBody>
      </p:sp>
      <p:pic>
        <p:nvPicPr>
          <p:cNvPr id="10" name="Picture 3" descr="C:\Users\Dell\Documents\ProSense\Projets TE\Ateliers d'intelligence collective\La Fresque du Climat\Evenements\Fresque à Lyon pour Phil &amp; Co\aigle royal.png"/>
          <p:cNvPicPr>
            <a:picLocks noChangeAspect="1" noChangeArrowheads="1"/>
          </p:cNvPicPr>
          <p:nvPr/>
        </p:nvPicPr>
        <p:blipFill>
          <a:blip r:embed="rId4"/>
          <a:srcRect b="7079"/>
          <a:stretch>
            <a:fillRect/>
          </a:stretch>
        </p:blipFill>
        <p:spPr bwMode="auto">
          <a:xfrm>
            <a:off x="5143505" y="0"/>
            <a:ext cx="1071570" cy="1009109"/>
          </a:xfrm>
          <a:prstGeom prst="rect">
            <a:avLst/>
          </a:prstGeom>
          <a:noFill/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4572000" y="1643050"/>
            <a:ext cx="6643734" cy="7143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rtlCol="0">
            <a:noAutofit/>
          </a:bodyPr>
          <a:lstStyle/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fr-FR" sz="2000" dirty="0" smtClean="0">
                <a:latin typeface="Nunito" pitchFamily="2" charset="0"/>
              </a:rPr>
              <a:t>Aigle royal = </a:t>
            </a:r>
            <a:r>
              <a:rPr lang="fr-FR" sz="2000" b="1" dirty="0" smtClean="0">
                <a:latin typeface="Nunito" pitchFamily="2" charset="0"/>
              </a:rPr>
              <a:t>Grand</a:t>
            </a:r>
            <a:r>
              <a:rPr lang="fr-FR" sz="2000" dirty="0" smtClean="0">
                <a:latin typeface="Nunito" pitchFamily="2" charset="0"/>
              </a:rPr>
              <a:t> pouvoir d’agir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857224" y="2786058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216662" y="571480"/>
            <a:ext cx="7127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8596" y="1357298"/>
            <a:ext cx="714380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072066" y="0"/>
            <a:ext cx="1143008" cy="1071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42844" y="2428868"/>
            <a:ext cx="342902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072066" y="1785926"/>
            <a:ext cx="407193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357290" y="1214422"/>
            <a:ext cx="3286148" cy="92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0" dirty="0" smtClean="0">
                <a:latin typeface="Nunito" pitchFamily="2" charset="0"/>
                <a:ea typeface="+mj-ea"/>
                <a:cs typeface="+mj-cs"/>
              </a:rPr>
              <a:t>« Faire sa part »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1604" y="1428736"/>
            <a:ext cx="2899542" cy="597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/>
      <p:bldP spid="11" grpId="0" animBg="1"/>
      <p:bldP spid="21" grpId="1" animBg="1"/>
      <p:bldP spid="22" grpId="0" animBg="1"/>
      <p:bldP spid="24" grpId="0" animBg="1"/>
      <p:bldP spid="25" grpId="0" animBg="1"/>
      <p:bldP spid="18" grpId="1" animBg="1"/>
      <p:bldP spid="19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709157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5008" y="4214818"/>
            <a:ext cx="321471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4214818"/>
            <a:ext cx="8215370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714348" y="28162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Point de vue citoyen/consommateur</a:t>
            </a:r>
            <a:r>
              <a:rPr lang="fr-FR" dirty="0" smtClean="0"/>
              <a:t>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Dell\Documents\ProSense\Projet Coach TE\Ateliers d'intelligence collective\La Fresque du Climat\Activités pro\ProSense\Prospection\Ebay\Infographie-rectangle-Bon-Pote-INVBC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422931" cy="60007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14942" y="642918"/>
            <a:ext cx="3929058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14942" y="3000372"/>
            <a:ext cx="3929058" cy="2643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357686" y="2857496"/>
            <a:ext cx="4786314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4400" dirty="0" smtClean="0">
                <a:latin typeface="Nunito" pitchFamily="2" charset="0"/>
                <a:ea typeface="+mj-ea"/>
                <a:cs typeface="+mj-cs"/>
              </a:rPr>
              <a:t>Quel est le </a:t>
            </a:r>
            <a:r>
              <a:rPr lang="fr-FR" sz="4400" b="1" dirty="0" smtClean="0">
                <a:latin typeface="Nunito" pitchFamily="2" charset="0"/>
                <a:ea typeface="+mj-ea"/>
                <a:cs typeface="+mj-cs"/>
              </a:rPr>
              <a:t>principal « facteur » </a:t>
            </a:r>
            <a:r>
              <a:rPr lang="fr-FR" sz="4400" dirty="0" smtClean="0">
                <a:latin typeface="Nunito" pitchFamily="2" charset="0"/>
                <a:ea typeface="+mj-ea"/>
                <a:cs typeface="+mj-cs"/>
              </a:rPr>
              <a:t>d’une </a:t>
            </a:r>
            <a:r>
              <a:rPr lang="fr-FR" sz="4400" b="1" dirty="0" smtClean="0">
                <a:latin typeface="Nunito" pitchFamily="2" charset="0"/>
                <a:ea typeface="+mj-ea"/>
                <a:cs typeface="+mj-cs"/>
              </a:rPr>
              <a:t>vie heureuse </a:t>
            </a:r>
            <a:r>
              <a:rPr lang="fr-FR" sz="4400" dirty="0" smtClean="0">
                <a:latin typeface="Nunito" pitchFamily="2" charset="0"/>
                <a:ea typeface="+mj-ea"/>
                <a:cs typeface="+mj-cs"/>
              </a:rPr>
              <a:t>d’après la plus longue étude sur le bonheur ? (Harvard, 1940’s-2000’s) </a:t>
            </a:r>
            <a:endParaRPr kumimoji="0" lang="fr-F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unito" pitchFamily="2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9124" y="3143248"/>
            <a:ext cx="4643470" cy="19288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357686" y="4214818"/>
            <a:ext cx="4786314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2000" dirty="0" smtClean="0">
                <a:latin typeface="Nunito" pitchFamily="2" charset="0"/>
                <a:ea typeface="+mj-ea"/>
                <a:cs typeface="+mj-cs"/>
              </a:rPr>
              <a:t>La qualité des </a:t>
            </a:r>
            <a:r>
              <a:rPr lang="fr-FR" sz="2000" b="1" dirty="0" smtClean="0">
                <a:latin typeface="Nunito" pitchFamily="2" charset="0"/>
                <a:ea typeface="+mj-ea"/>
                <a:cs typeface="+mj-cs"/>
              </a:rPr>
              <a:t>relations sociales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unito" pitchFamily="2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9124" y="5286388"/>
            <a:ext cx="4643470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786314" y="142852"/>
            <a:ext cx="4786314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Rappelez</a:t>
            </a:r>
            <a:r>
              <a:rPr lang="fr-FR" sz="2000" b="1" baseline="0" dirty="0" smtClean="0">
                <a:latin typeface="Nunito" pitchFamily="2" charset="0"/>
                <a:ea typeface="+mj-ea"/>
                <a:cs typeface="+mj-cs"/>
              </a:rPr>
              <a:t>-vous</a:t>
            </a:r>
            <a:r>
              <a:rPr lang="fr-FR" sz="2000" b="1" dirty="0" smtClean="0">
                <a:latin typeface="Nunito" pitchFamily="2" charset="0"/>
                <a:ea typeface="+mj-ea"/>
                <a:cs typeface="+mj-cs"/>
              </a:rPr>
              <a:t> du brise-glace !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unito" pitchFamily="2" charset="0"/>
              <a:ea typeface="+mj-ea"/>
              <a:cs typeface="+mj-cs"/>
            </a:endParaRPr>
          </a:p>
        </p:txBody>
      </p:sp>
      <p:pic>
        <p:nvPicPr>
          <p:cNvPr id="15" name="Picture 2" descr="ATTENTION - Commune du Grand-Le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928718" cy="928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1" grpId="0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87"/>
          <a:stretch>
            <a:fillRect/>
          </a:stretch>
        </p:blipFill>
        <p:spPr bwMode="auto">
          <a:xfrm>
            <a:off x="0" y="2143116"/>
            <a:ext cx="9144000" cy="21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14348" y="1214422"/>
            <a:ext cx="7715304" cy="4893647"/>
          </a:xfrm>
          <a:prstGeom prst="rect">
            <a:avLst/>
          </a:prstGeom>
          <a:solidFill>
            <a:srgbClr val="F9BC33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endParaRPr lang="fr-FR" sz="36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Nunito" pitchFamily="2" charset="0"/>
              </a:rPr>
              <a:t>« Heureuse coïncidence que ce que nous devons faire pour </a:t>
            </a:r>
            <a:r>
              <a:rPr lang="fr-FR" sz="3600" u="sng" dirty="0" smtClean="0">
                <a:solidFill>
                  <a:schemeClr val="bg1"/>
                </a:solidFill>
                <a:latin typeface="Nunito" pitchFamily="2" charset="0"/>
              </a:rPr>
              <a:t>survivre</a:t>
            </a:r>
            <a:r>
              <a:rPr lang="fr-FR" sz="3600" dirty="0" smtClean="0">
                <a:solidFill>
                  <a:schemeClr val="bg1"/>
                </a:solidFill>
                <a:latin typeface="Nunito" pitchFamily="2" charset="0"/>
              </a:rPr>
              <a:t> est aussi ce que nous devrions faire pour être </a:t>
            </a:r>
            <a:r>
              <a:rPr lang="fr-FR" sz="3600" u="sng" dirty="0" smtClean="0">
                <a:solidFill>
                  <a:schemeClr val="bg1"/>
                </a:solidFill>
                <a:latin typeface="Nunito" pitchFamily="2" charset="0"/>
              </a:rPr>
              <a:t>heureux</a:t>
            </a:r>
            <a:r>
              <a:rPr lang="fr-FR" sz="3600" dirty="0" smtClean="0">
                <a:solidFill>
                  <a:schemeClr val="bg1"/>
                </a:solidFill>
                <a:latin typeface="Nunito" pitchFamily="2" charset="0"/>
              </a:rPr>
              <a:t> »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Nunito" pitchFamily="2" charset="0"/>
              </a:rPr>
              <a:t>Jason </a:t>
            </a:r>
            <a:r>
              <a:rPr lang="fr-FR" sz="3600" dirty="0" err="1" smtClean="0">
                <a:solidFill>
                  <a:schemeClr val="bg1"/>
                </a:solidFill>
                <a:latin typeface="Nunito" pitchFamily="2" charset="0"/>
              </a:rPr>
              <a:t>Hickel</a:t>
            </a:r>
            <a:endParaRPr lang="fr-FR" sz="3600" dirty="0" smtClean="0">
              <a:solidFill>
                <a:schemeClr val="bg1"/>
              </a:solidFill>
              <a:latin typeface="Nunito" pitchFamily="2" charset="0"/>
            </a:endParaRPr>
          </a:p>
          <a:p>
            <a:pPr algn="ctr"/>
            <a:endParaRPr lang="fr-FR" sz="36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643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En résumé :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4348" y="571480"/>
            <a:ext cx="7772400" cy="2857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fr-FR" sz="4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peut être </a:t>
            </a:r>
            <a:r>
              <a:rPr kumimoji="0" lang="fr-FR" sz="4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organisée socialement</a:t>
            </a:r>
            <a:r>
              <a:rPr kumimoji="0" lang="fr-F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pour être</a:t>
            </a:r>
            <a:endParaRPr kumimoji="0" lang="fr-FR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42910" y="2071678"/>
            <a:ext cx="7772400" cy="5357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Grande privation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Grande substitution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16200000" flipH="1">
            <a:off x="4679157" y="3393281"/>
            <a:ext cx="1428760" cy="1357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 flipH="1" flipV="1">
            <a:off x="4643438" y="3357562"/>
            <a:ext cx="1428760" cy="1428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5786" y="1214422"/>
            <a:ext cx="785818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42910" y="3071810"/>
            <a:ext cx="785818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28662" y="5143512"/>
            <a:ext cx="785818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714348" y="28162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Connaissez-vous votre empreinte carbone ?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42" name="Picture 2" descr="C:\Users\Dell\Documents\ProSense\Projet Coach TE\Ateliers d'intelligence collective\La Fresque du Climat\Activités pro\ProSense\Prospection\Ebay\Nos gestes clim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84544" cy="4429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714348" y="281623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Point de vue </a:t>
            </a:r>
            <a:br>
              <a:rPr lang="fr-FR" b="1" dirty="0" smtClean="0"/>
            </a:br>
            <a:r>
              <a:rPr lang="fr-FR" b="1" dirty="0" smtClean="0"/>
              <a:t>professionnel</a:t>
            </a:r>
            <a:r>
              <a:rPr lang="fr-FR" dirty="0" smtClean="0"/>
              <a:t> 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52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17418"/>
            <a:ext cx="8786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00174"/>
            <a:ext cx="55610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714488"/>
            <a:ext cx="3505215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214554"/>
            <a:ext cx="4157982" cy="2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1904" y="2214554"/>
            <a:ext cx="11049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4786314" y="2711231"/>
            <a:ext cx="43576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ACTIONS ACCESSIBLES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Activables à court terme et nécessaires pour </a:t>
            </a:r>
            <a:r>
              <a:rPr lang="fr-FR" u="sng" dirty="0" smtClean="0"/>
              <a:t>accélérer la transition</a:t>
            </a:r>
            <a:r>
              <a:rPr lang="fr-FR" dirty="0" smtClean="0"/>
              <a:t> de </a:t>
            </a:r>
            <a:r>
              <a:rPr lang="fr-FR" dirty="0" smtClean="0"/>
              <a:t>l’organisation</a:t>
            </a:r>
            <a:endParaRPr lang="fr-FR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4714876" y="3951936"/>
            <a:ext cx="44291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ACTIONS AMBITIEUSES</a:t>
            </a:r>
            <a:endParaRPr lang="fr-FR" b="1" dirty="0" smtClean="0"/>
          </a:p>
          <a:p>
            <a:pPr algn="just"/>
            <a:r>
              <a:rPr lang="fr-FR" dirty="0" smtClean="0"/>
              <a:t>Activables à long terme et nécessaires pour </a:t>
            </a:r>
            <a:r>
              <a:rPr lang="fr-FR" u="sng" dirty="0" smtClean="0"/>
              <a:t>agir à la hauteur des enjeux</a:t>
            </a:r>
            <a:endParaRPr lang="fr-FR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7488" y="1643050"/>
            <a:ext cx="58579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85720" y="857232"/>
            <a:ext cx="864399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OBJECTIF : CONTRIBUER A REDUIRE L’EMPREINTE CARBONE </a:t>
            </a:r>
            <a:r>
              <a:rPr lang="fr-FR" sz="2400" b="1" dirty="0" smtClean="0"/>
              <a:t>DE MON ORGANISATION </a:t>
            </a:r>
            <a:r>
              <a:rPr lang="fr-FR" sz="2400" b="1" dirty="0" smtClean="0"/>
              <a:t>VIA </a:t>
            </a:r>
            <a:r>
              <a:rPr lang="fr-FR" sz="2400" b="1" u="sng" dirty="0" smtClean="0"/>
              <a:t>MON ACTIVITE PROFESSIONNELLE</a:t>
            </a:r>
            <a:r>
              <a:rPr lang="fr-FR" sz="2400" b="1" dirty="0" smtClean="0"/>
              <a:t> POUR LUTTER CONTRE LE DEREGLEMENT CLIMATIQUE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2357430"/>
            <a:ext cx="2643206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71802" y="2214554"/>
            <a:ext cx="6072198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14282" y="5534561"/>
            <a:ext cx="87154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CONSEIL : Projetez vous en 2030 et imaginez </a:t>
            </a:r>
            <a:r>
              <a:rPr lang="fr-FR" sz="2000" b="1" dirty="0" smtClean="0"/>
              <a:t>que votre organisation </a:t>
            </a:r>
            <a:r>
              <a:rPr lang="fr-FR" sz="2000" b="1" dirty="0" smtClean="0"/>
              <a:t>fasse partie des pionniers de son secteur en matière de </a:t>
            </a:r>
            <a:r>
              <a:rPr lang="fr-FR" sz="2000" b="1" dirty="0" err="1" smtClean="0"/>
              <a:t>décarbonation</a:t>
            </a:r>
            <a:r>
              <a:rPr lang="fr-FR" sz="2000" b="1" dirty="0" smtClean="0"/>
              <a:t> de ses activités. Quelles actions ont été mises en place pour embarquer l’ensemble du secteur (clients, fournisseurs, concurrents) ? </a:t>
            </a:r>
            <a:endParaRPr lang="fr-FR" sz="2000" b="1" u="sng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0" y="5429240"/>
            <a:ext cx="885828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714744" y="4071942"/>
            <a:ext cx="928694" cy="35719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VERT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1802" y="3786190"/>
            <a:ext cx="600079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Google Shape;304;p107"/>
          <p:cNvSpPr txBox="1">
            <a:spLocks/>
          </p:cNvSpPr>
          <p:nvPr/>
        </p:nvSpPr>
        <p:spPr>
          <a:xfrm>
            <a:off x="0" y="1428736"/>
            <a:ext cx="9144000" cy="3857652"/>
          </a:xfrm>
          <a:prstGeom prst="rect">
            <a:avLst/>
          </a:prstGeom>
          <a:solidFill>
            <a:srgbClr val="2B7985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/>
          </a:bodyPr>
          <a:lstStyle/>
          <a:p>
            <a:pPr lvl="0" algn="ctr">
              <a:lnSpc>
                <a:spcPct val="125000"/>
              </a:lnSpc>
              <a:buSzPts val="5400"/>
            </a:pPr>
            <a:r>
              <a:rPr lang="fr-FR" sz="4400" b="1" dirty="0" smtClean="0">
                <a:solidFill>
                  <a:schemeClr val="bg1"/>
                </a:solidFill>
                <a:latin typeface="Nunito" pitchFamily="2" charset="0"/>
              </a:rPr>
              <a:t>Bonus : </a:t>
            </a:r>
          </a:p>
          <a:p>
            <a:pPr lvl="0" algn="ctr">
              <a:lnSpc>
                <a:spcPct val="125000"/>
              </a:lnSpc>
              <a:buSzPts val="5400"/>
            </a:pPr>
            <a:r>
              <a:rPr lang="fr-FR" sz="4400" b="1" dirty="0" smtClean="0">
                <a:solidFill>
                  <a:schemeClr val="bg1"/>
                </a:solidFill>
                <a:latin typeface="Nunito" pitchFamily="2" charset="0"/>
              </a:rPr>
              <a:t>mes raisons d’espérer qu’une accélération de la transition écologique et solidaire se produise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409575"/>
            <a:ext cx="57435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714876" y="1285860"/>
            <a:ext cx="2000264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1066800"/>
            <a:ext cx="3333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Dell\Documents\ProSense\Projets TE\Ateliers d'intelligence collective\Fresque des Nouveaux Récits\Cercle 1\Logo\Archives\Logo F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57222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504</Words>
  <Application>Microsoft Office PowerPoint</Application>
  <PresentationFormat>Affichage à l'écran (4:3)</PresentationFormat>
  <Paragraphs>127</Paragraphs>
  <Slides>108</Slides>
  <Notes>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108</vt:i4>
      </vt:variant>
    </vt:vector>
  </HeadingPairs>
  <TitlesOfParts>
    <vt:vector size="109" baseType="lpstr">
      <vt:lpstr>Thème Office</vt:lpstr>
      <vt:lpstr>Diapositive 1</vt:lpstr>
      <vt:lpstr>Diapositive 2</vt:lpstr>
      <vt:lpstr>Quelques chiffres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Respecter l’accord de Paris  (+ 2°C, idéalement +1,5°C) 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Point de vue citoyen/consommateur  </vt:lpstr>
      <vt:lpstr>Diapositive 89</vt:lpstr>
      <vt:lpstr>Diapositive 90</vt:lpstr>
      <vt:lpstr>En résumé : </vt:lpstr>
      <vt:lpstr>Connaissez-vous votre empreinte carbone ?  </vt:lpstr>
      <vt:lpstr>Diapositive 93</vt:lpstr>
      <vt:lpstr>Point de vue  professionnel  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EN RÉSUMÉ</vt:lpstr>
      <vt:lpstr>Diapositive 105</vt:lpstr>
      <vt:lpstr>Diapositive 106</vt:lpstr>
      <vt:lpstr>Diapositive 107</vt:lpstr>
      <vt:lpstr>Diapositive 108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206</cp:revision>
  <dcterms:created xsi:type="dcterms:W3CDTF">2021-06-14T14:19:45Z</dcterms:created>
  <dcterms:modified xsi:type="dcterms:W3CDTF">2023-04-27T08:33:28Z</dcterms:modified>
</cp:coreProperties>
</file>